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72" r:id="rId6"/>
    <p:sldId id="274" r:id="rId7"/>
    <p:sldId id="276" r:id="rId8"/>
    <p:sldId id="277" r:id="rId9"/>
    <p:sldId id="263" r:id="rId10"/>
    <p:sldId id="268" r:id="rId11"/>
    <p:sldId id="262" r:id="rId12"/>
    <p:sldId id="278" r:id="rId13"/>
    <p:sldId id="289" r:id="rId14"/>
    <p:sldId id="296" r:id="rId15"/>
    <p:sldId id="295" r:id="rId16"/>
    <p:sldId id="284" r:id="rId17"/>
    <p:sldId id="279" r:id="rId18"/>
    <p:sldId id="283" r:id="rId19"/>
    <p:sldId id="290" r:id="rId20"/>
    <p:sldId id="282" r:id="rId21"/>
    <p:sldId id="280" r:id="rId22"/>
    <p:sldId id="291" r:id="rId23"/>
    <p:sldId id="292" r:id="rId24"/>
    <p:sldId id="264" r:id="rId25"/>
    <p:sldId id="293" r:id="rId26"/>
    <p:sldId id="294" r:id="rId27"/>
    <p:sldId id="285" r:id="rId28"/>
    <p:sldId id="287" r:id="rId29"/>
    <p:sldId id="265" r:id="rId30"/>
    <p:sldId id="259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524" autoAdjust="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1C0CD7-B594-4573-9618-2571D9419BD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8823CF-DE42-4854-8C2A-07D379116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RFP_Requests@canp.uscourt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p.uscourts.gov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Treatment Services Bidder’s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July __ 2021</a:t>
            </a:r>
          </a:p>
          <a:p>
            <a:r>
              <a:rPr lang="en-US" sz="3600" dirty="0"/>
              <a:t>10:00 am</a:t>
            </a:r>
          </a:p>
        </p:txBody>
      </p:sp>
    </p:spTree>
    <p:extLst>
      <p:ext uri="{BB962C8B-B14F-4D97-AF65-F5344CB8AC3E}">
        <p14:creationId xmlns:p14="http://schemas.microsoft.com/office/powerpoint/2010/main" val="3423979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i.e. Two units of 2010 per week = One hour of counseling</a:t>
            </a:r>
          </a:p>
          <a:p>
            <a:pPr marL="0" indent="0">
              <a:buNone/>
            </a:pPr>
            <a:r>
              <a:rPr lang="en-US" dirty="0"/>
              <a:t>31 units per month = 31 days of residential </a:t>
            </a:r>
            <a:r>
              <a:rPr lang="en-US" dirty="0" err="1"/>
              <a:t>tx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Three units of 1010 per month = 3 UA tests per mo. </a:t>
            </a:r>
          </a:p>
          <a:p>
            <a:pPr marL="0" indent="0">
              <a:buNone/>
            </a:pPr>
            <a:r>
              <a:rPr lang="en-US" dirty="0"/>
              <a:t>One unit of 5012 per plan = 1 sex offender evaluation and report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i="1" dirty="0"/>
              <a:t>EMQs are our best guesstimate and not a guarantee.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we are selecting more than one vendor, you should divide the EMQs by the number of vendors being selected.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Definition of EMQs, cont’d</a:t>
            </a:r>
          </a:p>
        </p:txBody>
      </p:sp>
    </p:spTree>
    <p:extLst>
      <p:ext uri="{BB962C8B-B14F-4D97-AF65-F5344CB8AC3E}">
        <p14:creationId xmlns:p14="http://schemas.microsoft.com/office/powerpoint/2010/main" val="141454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Some defined by county</a:t>
            </a:r>
          </a:p>
          <a:p>
            <a:r>
              <a:rPr lang="en-US" sz="3600" dirty="0"/>
              <a:t>  Some more narrowly defined (specific cities within a county)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Catchment areas</a:t>
            </a:r>
          </a:p>
        </p:txBody>
      </p:sp>
    </p:spTree>
    <p:extLst>
      <p:ext uri="{BB962C8B-B14F-4D97-AF65-F5344CB8AC3E}">
        <p14:creationId xmlns:p14="http://schemas.microsoft.com/office/powerpoint/2010/main" val="309515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duties, please add which </a:t>
            </a:r>
            <a:r>
              <a:rPr lang="en-US" b="1" dirty="0"/>
              <a:t>project codes </a:t>
            </a:r>
            <a:r>
              <a:rPr lang="en-US" dirty="0"/>
              <a:t>the staff person will perform (2010, 2020, 6010, etc.)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C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200400"/>
            <a:ext cx="79152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23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either provide staff members’ license numbers (if applicable), OR a copy of the actual license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Sign staff qualification statements that no staff members providing services to federal clients are under investigation for or charged with a criminal offense and/or on probation/parole, etc. AND have not been convicted of any sexual offense or are required to register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C (Cont’d)</a:t>
            </a:r>
          </a:p>
        </p:txBody>
      </p:sp>
    </p:spTree>
    <p:extLst>
      <p:ext uri="{BB962C8B-B14F-4D97-AF65-F5344CB8AC3E}">
        <p14:creationId xmlns:p14="http://schemas.microsoft.com/office/powerpoint/2010/main" val="2437508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three references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8763000" cy="255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26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fill in your statistical data on this form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J.1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830240" cy="302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2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 Attend reentry program proceedings as requested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  Provide verbal and written reports on the defendants’/offenders’ progress as required by the Court.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Codes 2000/6000</a:t>
            </a:r>
          </a:p>
        </p:txBody>
      </p:sp>
    </p:spTree>
    <p:extLst>
      <p:ext uri="{BB962C8B-B14F-4D97-AF65-F5344CB8AC3E}">
        <p14:creationId xmlns:p14="http://schemas.microsoft.com/office/powerpoint/2010/main" val="2299685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vendor shall provide:</a:t>
            </a:r>
          </a:p>
          <a:p>
            <a:pPr marL="0" indent="0">
              <a:buNone/>
            </a:pPr>
            <a:r>
              <a:rPr lang="en-US" sz="2800" dirty="0"/>
              <a:t>(1) A minimum of 6 hours of structured programmatic activities per weekday (e.g., life skills training, GED, employment readiness, etc.), 3 hours of which shall be clinical group counseling.</a:t>
            </a:r>
          </a:p>
          <a:p>
            <a:pPr marL="0" indent="0">
              <a:buNone/>
            </a:pPr>
            <a:r>
              <a:rPr lang="en-US" sz="2800" dirty="0"/>
              <a:t>(2) A minimum of 1 hour of individual clinical counseling per week.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Residential </a:t>
            </a:r>
            <a:r>
              <a:rPr lang="en-US" sz="4800" dirty="0" err="1"/>
              <a:t>Tx</a:t>
            </a:r>
            <a:r>
              <a:rPr lang="en-US" sz="4800" dirty="0"/>
              <a:t> – 2001/2002</a:t>
            </a:r>
          </a:p>
        </p:txBody>
      </p:sp>
    </p:spTree>
    <p:extLst>
      <p:ext uri="{BB962C8B-B14F-4D97-AF65-F5344CB8AC3E}">
        <p14:creationId xmlns:p14="http://schemas.microsoft.com/office/powerpoint/2010/main" val="3970001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vendor shall provide:</a:t>
            </a:r>
          </a:p>
          <a:p>
            <a:pPr marL="0" indent="0">
              <a:buNone/>
            </a:pPr>
            <a:r>
              <a:rPr lang="en-US" b="1" dirty="0"/>
              <a:t>(1) A minimum of 6 hours of structured programmatic activities per weekday (e.g., life skills training, GED, employment readiness, etc.), 3 hours of which shall be clinical group counseling.</a:t>
            </a:r>
          </a:p>
          <a:p>
            <a:pPr marL="0" indent="0">
              <a:buNone/>
            </a:pPr>
            <a:r>
              <a:rPr lang="en-US" b="1" dirty="0"/>
              <a:t>(2) A minimum of 1 hour of individual clinical counseling per week;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AND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Dual Diagnosis 6001/6002</a:t>
            </a:r>
          </a:p>
        </p:txBody>
      </p:sp>
    </p:spTree>
    <p:extLst>
      <p:ext uri="{BB962C8B-B14F-4D97-AF65-F5344CB8AC3E}">
        <p14:creationId xmlns:p14="http://schemas.microsoft.com/office/powerpoint/2010/main" val="217425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(1) An </a:t>
            </a:r>
            <a:r>
              <a:rPr lang="en-US" b="1" dirty="0"/>
              <a:t>initial mental health intake assessment and report and/or a psychiatric examination and report, and/or a psychological evaluation and report;</a:t>
            </a:r>
          </a:p>
          <a:p>
            <a:pPr marL="0" indent="0">
              <a:buNone/>
            </a:pPr>
            <a:r>
              <a:rPr lang="en-US" dirty="0"/>
              <a:t>(2) Urine specimen collection and reporting results;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b="1" dirty="0"/>
              <a:t>Psychotropic medication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(4) Administration of psychotropic medication;</a:t>
            </a:r>
          </a:p>
          <a:p>
            <a:pPr marL="0" indent="0">
              <a:buNone/>
            </a:pPr>
            <a:r>
              <a:rPr lang="en-US" dirty="0"/>
              <a:t>(5) </a:t>
            </a:r>
            <a:r>
              <a:rPr lang="en-US" b="1" dirty="0"/>
              <a:t>Medication monitoring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(6) Clinical consultation with USPO/USPSO;</a:t>
            </a:r>
          </a:p>
          <a:p>
            <a:pPr marL="0" indent="0">
              <a:buNone/>
            </a:pPr>
            <a:r>
              <a:rPr lang="en-US" dirty="0"/>
              <a:t>(7) Individual/group/family counseling.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Dual Diagnosis 6001/6002</a:t>
            </a:r>
          </a:p>
        </p:txBody>
      </p:sp>
    </p:spTree>
    <p:extLst>
      <p:ext uri="{BB962C8B-B14F-4D97-AF65-F5344CB8AC3E}">
        <p14:creationId xmlns:p14="http://schemas.microsoft.com/office/powerpoint/2010/main" val="116124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Introductions</a:t>
            </a:r>
          </a:p>
          <a:p>
            <a:r>
              <a:rPr lang="en-US" sz="4000" dirty="0"/>
              <a:t> What is U.S. Probation/</a:t>
            </a:r>
          </a:p>
          <a:p>
            <a:pPr marL="0" indent="0">
              <a:buNone/>
            </a:pPr>
            <a:r>
              <a:rPr lang="en-US" sz="4000" dirty="0"/>
              <a:t>U.S. Pretrial Services</a:t>
            </a:r>
          </a:p>
          <a:p>
            <a:r>
              <a:rPr lang="en-US" sz="4000" dirty="0"/>
              <a:t> Treatment Services we are soliciting for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704633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 How differentiated from 2001/2002 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Provides for a re-entry phase to facilitate the individual’s separation from the Therapeutic Community and successful integration to society.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minimum # of hours of treatment per 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Client might be job searching/working during the day and receiving some programming at night?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be less expensive, since receiving less counseling?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*Project Code 1001*</a:t>
            </a:r>
          </a:p>
        </p:txBody>
      </p:sp>
    </p:spTree>
    <p:extLst>
      <p:ext uri="{BB962C8B-B14F-4D97-AF65-F5344CB8AC3E}">
        <p14:creationId xmlns:p14="http://schemas.microsoft.com/office/powerpoint/2010/main" val="1332660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 </a:t>
            </a:r>
            <a:r>
              <a:rPr lang="en-US" sz="3200" dirty="0"/>
              <a:t>Clinicians shall adhere to the Code of Ethics and Practice Standards and Guidelines published by the Association for the Treatment of Sexual Abusers (ATSA) and </a:t>
            </a:r>
            <a:r>
              <a:rPr lang="en-US" sz="3200" dirty="0" err="1"/>
              <a:t>polygraphers</a:t>
            </a:r>
            <a:r>
              <a:rPr lang="en-US" sz="3200" dirty="0"/>
              <a:t> by American Polygraph Association (APA)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  New APA standard – no more than 5 polygraphs in one day (3 sexual history polygraph tests in one day)</a:t>
            </a:r>
          </a:p>
          <a:p>
            <a:r>
              <a:rPr lang="en-US" sz="3200" dirty="0"/>
              <a:t>  Every polygraph session has to be at least 90 minutes long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Offender </a:t>
            </a:r>
            <a:r>
              <a:rPr lang="en-US" dirty="0" err="1"/>
              <a:t>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17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 Life of the agreement totals (EMQs x price x all three years)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Evaluation</a:t>
            </a:r>
          </a:p>
        </p:txBody>
      </p:sp>
    </p:spTree>
    <p:extLst>
      <p:ext uri="{BB962C8B-B14F-4D97-AF65-F5344CB8AC3E}">
        <p14:creationId xmlns:p14="http://schemas.microsoft.com/office/powerpoint/2010/main" val="3511518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966709"/>
              </p:ext>
            </p:extLst>
          </p:nvPr>
        </p:nvGraphicFramePr>
        <p:xfrm>
          <a:off x="698500" y="2247900"/>
          <a:ext cx="774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1010 (EMQ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20.00 (x 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25.00 (x 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30.00 (x12)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 (EMQ</a:t>
                      </a:r>
                      <a:r>
                        <a:rPr lang="en-US" baseline="0" dirty="0"/>
                        <a:t> 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70.00 (x12)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80.00 (x12)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90.00 (x12)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5012 (EMQ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1500.00 (x12)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1600.00 (x12)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1700.00 (x12)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19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LOA for Year One is $9,000.</a:t>
            </a:r>
          </a:p>
        </p:txBody>
      </p:sp>
    </p:spTree>
    <p:extLst>
      <p:ext uri="{BB962C8B-B14F-4D97-AF65-F5344CB8AC3E}">
        <p14:creationId xmlns:p14="http://schemas.microsoft.com/office/powerpoint/2010/main" val="564347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All proposals must:</a:t>
            </a:r>
          </a:p>
          <a:p>
            <a:r>
              <a:rPr lang="en-US" sz="3200" dirty="0"/>
              <a:t>  Include prices for </a:t>
            </a:r>
            <a:r>
              <a:rPr lang="en-US" sz="3200" dirty="0">
                <a:solidFill>
                  <a:schemeClr val="accent1"/>
                </a:solidFill>
              </a:rPr>
              <a:t>all</a:t>
            </a:r>
            <a:r>
              <a:rPr lang="en-US" sz="3200" dirty="0"/>
              <a:t> three years</a:t>
            </a:r>
          </a:p>
          <a:p>
            <a:r>
              <a:rPr lang="en-US" sz="3200" dirty="0"/>
              <a:t>  Answer </a:t>
            </a:r>
            <a:r>
              <a:rPr lang="en-US" sz="3200" dirty="0">
                <a:solidFill>
                  <a:schemeClr val="accent1"/>
                </a:solidFill>
              </a:rPr>
              <a:t>all</a:t>
            </a:r>
            <a:r>
              <a:rPr lang="en-US" sz="3200" dirty="0"/>
              <a:t> questions and include all attachments</a:t>
            </a:r>
          </a:p>
          <a:p>
            <a:r>
              <a:rPr lang="en-US" sz="3200" dirty="0"/>
              <a:t>  Be submitted by ___ 2021 at 4:30pm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“MUSTS”</a:t>
            </a:r>
          </a:p>
        </p:txBody>
      </p:sp>
    </p:spTree>
    <p:extLst>
      <p:ext uri="{BB962C8B-B14F-4D97-AF65-F5344CB8AC3E}">
        <p14:creationId xmlns:p14="http://schemas.microsoft.com/office/powerpoint/2010/main" val="110236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physical facilities that preserve both the integrity of the confidential relationship and the personal dignity of the client.</a:t>
            </a:r>
          </a:p>
          <a:p>
            <a:r>
              <a:rPr lang="en-US" dirty="0"/>
              <a:t>Maintain a physical facility that meets all applicable federal, state and local regulations (e.g., building codes), including adequate access for defendants/offenders with physical disabilities)</a:t>
            </a:r>
          </a:p>
          <a:p>
            <a:r>
              <a:rPr lang="en-US" dirty="0"/>
              <a:t>Not endanger the health and safety of employees, clients and the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evaluation</a:t>
            </a:r>
          </a:p>
        </p:txBody>
      </p:sp>
    </p:spTree>
    <p:extLst>
      <p:ext uri="{BB962C8B-B14F-4D97-AF65-F5344CB8AC3E}">
        <p14:creationId xmlns:p14="http://schemas.microsoft.com/office/powerpoint/2010/main" val="3496244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policy of the Government that purchases shall be made from, and contracts awarded to, </a:t>
            </a:r>
            <a:r>
              <a:rPr lang="en-US" b="1" dirty="0"/>
              <a:t>responsible </a:t>
            </a:r>
            <a:r>
              <a:rPr lang="en-US" dirty="0"/>
              <a:t>prospective contractors only.</a:t>
            </a:r>
          </a:p>
          <a:p>
            <a:endParaRPr lang="en-US" dirty="0"/>
          </a:p>
          <a:p>
            <a:r>
              <a:rPr lang="en-US" dirty="0"/>
              <a:t>Check the list of Parties Excluded from Federal Procurement or Non-Procurement Programs</a:t>
            </a:r>
          </a:p>
          <a:p>
            <a:endParaRPr lang="en-US" b="1" dirty="0"/>
          </a:p>
          <a:p>
            <a:r>
              <a:rPr lang="en-US" dirty="0"/>
              <a:t>Check the References provided with the proposal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Determination of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662871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would be helpful if you could </a:t>
            </a:r>
            <a:r>
              <a:rPr lang="en-US" sz="2800" i="1" dirty="0"/>
              <a:t>place tabs </a:t>
            </a:r>
            <a:r>
              <a:rPr lang="en-US" sz="2800" dirty="0"/>
              <a:t>on your proposal identifying all required documents</a:t>
            </a:r>
          </a:p>
          <a:p>
            <a:pPr marL="0" indent="0">
              <a:buNone/>
            </a:pPr>
            <a:r>
              <a:rPr lang="en-US" sz="2800" dirty="0"/>
              <a:t>	-Statement(s) certifying you will provide 	all mandatory requirements (including 	compliance statements for each 	subcontractor)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Helpful…</a:t>
            </a:r>
          </a:p>
        </p:txBody>
      </p:sp>
    </p:spTree>
    <p:extLst>
      <p:ext uri="{BB962C8B-B14F-4D97-AF65-F5344CB8AC3E}">
        <p14:creationId xmlns:p14="http://schemas.microsoft.com/office/powerpoint/2010/main" val="2582605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	-ALL monitoring reports (for previous 18 	months) </a:t>
            </a:r>
          </a:p>
          <a:p>
            <a:pPr marL="0" indent="0">
              <a:buNone/>
            </a:pPr>
            <a:r>
              <a:rPr lang="en-US" b="1" dirty="0"/>
              <a:t>	(January 1, 2020 through June 30, 2021)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-Applicable business/operating licenses</a:t>
            </a:r>
          </a:p>
          <a:p>
            <a:pPr marL="0" indent="0">
              <a:buNone/>
            </a:pPr>
            <a:r>
              <a:rPr lang="en-US" b="1" dirty="0"/>
              <a:t>	             </a:t>
            </a:r>
            <a:r>
              <a:rPr lang="en-US" b="1" i="1" dirty="0"/>
              <a:t>*if not required, indicate why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/>
              <a:t>	-Local fire, safety and health codes </a:t>
            </a:r>
          </a:p>
          <a:p>
            <a:pPr marL="0" indent="0">
              <a:buNone/>
            </a:pPr>
            <a:r>
              <a:rPr lang="en-US" b="1" dirty="0"/>
              <a:t>                         </a:t>
            </a:r>
            <a:r>
              <a:rPr lang="en-US" b="1" i="1" dirty="0"/>
              <a:t>*if not required, indicate why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(Cont’d)</a:t>
            </a:r>
          </a:p>
        </p:txBody>
      </p:sp>
    </p:spTree>
    <p:extLst>
      <p:ext uri="{BB962C8B-B14F-4D97-AF65-F5344CB8AC3E}">
        <p14:creationId xmlns:p14="http://schemas.microsoft.com/office/powerpoint/2010/main" val="993015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can be submitted in writing to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RFP_Requests@canp.uscourts.gov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Will update with written answers on the website daily, if possible.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with RFP</a:t>
            </a:r>
          </a:p>
        </p:txBody>
      </p:sp>
    </p:spTree>
    <p:extLst>
      <p:ext uri="{BB962C8B-B14F-4D97-AF65-F5344CB8AC3E}">
        <p14:creationId xmlns:p14="http://schemas.microsoft.com/office/powerpoint/2010/main" val="147956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32500" lnSpcReduction="20000"/>
          </a:bodyPr>
          <a:lstStyle/>
          <a:p>
            <a:r>
              <a:rPr lang="en-US" sz="8600" b="1" dirty="0"/>
              <a:t> Fiscal year 2021</a:t>
            </a:r>
          </a:p>
          <a:p>
            <a:pPr marL="0" indent="0">
              <a:buNone/>
            </a:pPr>
            <a:endParaRPr lang="en-US" sz="8600" b="1" dirty="0"/>
          </a:p>
          <a:p>
            <a:pPr marL="0" indent="0">
              <a:buNone/>
            </a:pPr>
            <a:r>
              <a:rPr lang="en-US" sz="8600" dirty="0"/>
              <a:t>	-October 1, 2021 to September 30, 2022</a:t>
            </a:r>
          </a:p>
          <a:p>
            <a:pPr marL="0" indent="0">
              <a:buNone/>
            </a:pPr>
            <a:endParaRPr lang="en-US" sz="8600" dirty="0"/>
          </a:p>
          <a:p>
            <a:r>
              <a:rPr lang="en-US" sz="8600" dirty="0"/>
              <a:t> </a:t>
            </a:r>
            <a:r>
              <a:rPr lang="en-US" sz="8600" b="1" dirty="0"/>
              <a:t>Possibility of extending for two additional years</a:t>
            </a:r>
          </a:p>
          <a:p>
            <a:pPr marL="0" indent="0">
              <a:buNone/>
            </a:pPr>
            <a:endParaRPr lang="en-US" sz="8600" b="1" dirty="0"/>
          </a:p>
          <a:p>
            <a:pPr marL="0" indent="0">
              <a:buNone/>
            </a:pPr>
            <a:r>
              <a:rPr lang="en-US" sz="8600" dirty="0"/>
              <a:t>	-October 1, 2022 to September 30, 2023</a:t>
            </a:r>
          </a:p>
          <a:p>
            <a:pPr marL="0" indent="0">
              <a:buNone/>
            </a:pPr>
            <a:r>
              <a:rPr lang="en-US" sz="8600" dirty="0"/>
              <a:t>	-October 1, 2023 to September 30, 2024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Solicitation</a:t>
            </a:r>
          </a:p>
        </p:txBody>
      </p:sp>
    </p:spTree>
    <p:extLst>
      <p:ext uri="{BB962C8B-B14F-4D97-AF65-F5344CB8AC3E}">
        <p14:creationId xmlns:p14="http://schemas.microsoft.com/office/powerpoint/2010/main" val="1101157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4400" dirty="0">
                <a:hlinkClick r:id="rId2"/>
              </a:rPr>
              <a:t>www.canp.uscourts.gov</a:t>
            </a: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Under subheading “Vendors”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936188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438400"/>
            <a:ext cx="3429000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2165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Autofit/>
          </a:bodyPr>
          <a:lstStyle/>
          <a:p>
            <a:r>
              <a:rPr lang="en-US" sz="3200" b="1" dirty="0"/>
              <a:t>  Determine technical acceptability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dirty="0"/>
              <a:t>-Is the program located in the catchment 	area?</a:t>
            </a:r>
          </a:p>
          <a:p>
            <a:pPr marL="0" indent="0">
              <a:buNone/>
            </a:pPr>
            <a:r>
              <a:rPr lang="en-US" dirty="0"/>
              <a:t>	-Is the program able to provide all services listed 	on the RFP? (can use subcontractors)</a:t>
            </a:r>
          </a:p>
          <a:p>
            <a:pPr marL="0" indent="0">
              <a:buNone/>
            </a:pPr>
            <a:r>
              <a:rPr lang="en-US" dirty="0"/>
              <a:t>	-Does the program have staff that meet the 	minimum qualifications?</a:t>
            </a:r>
          </a:p>
          <a:p>
            <a:pPr marL="0" indent="0">
              <a:buNone/>
            </a:pPr>
            <a:r>
              <a:rPr lang="en-US" dirty="0"/>
              <a:t>	-Is the proposal “complete?”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106244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</p:spTree>
    <p:extLst>
      <p:ext uri="{BB962C8B-B14F-4D97-AF65-F5344CB8AC3E}">
        <p14:creationId xmlns:p14="http://schemas.microsoft.com/office/powerpoint/2010/main" val="288092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  Lowest bidder</a:t>
            </a:r>
          </a:p>
          <a:p>
            <a:r>
              <a:rPr lang="en-US" sz="3200" b="1" dirty="0"/>
              <a:t>  On-site evaluation</a:t>
            </a:r>
          </a:p>
          <a:p>
            <a:r>
              <a:rPr lang="en-US" sz="3200" b="1" dirty="0"/>
              <a:t>  Determine “responsibility”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works, cont’d</a:t>
            </a:r>
          </a:p>
        </p:txBody>
      </p:sp>
    </p:spTree>
    <p:extLst>
      <p:ext uri="{BB962C8B-B14F-4D97-AF65-F5344CB8AC3E}">
        <p14:creationId xmlns:p14="http://schemas.microsoft.com/office/powerpoint/2010/main" val="310704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Section 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22098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90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04" y="2247900"/>
            <a:ext cx="6520191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12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Provide a background statement, and be sure to sign: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B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3124200"/>
            <a:ext cx="77343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85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EMQ = estimated monthly quantity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Do not confuse the EMQ with the number of clients that are estimated to utilize the contract.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One Unit = 30 minutes (counseling); one day (residential treatment); or one UA test/sweat patch test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Definitions of EMQs/Units</a:t>
            </a:r>
          </a:p>
        </p:txBody>
      </p:sp>
    </p:spTree>
    <p:extLst>
      <p:ext uri="{BB962C8B-B14F-4D97-AF65-F5344CB8AC3E}">
        <p14:creationId xmlns:p14="http://schemas.microsoft.com/office/powerpoint/2010/main" val="2392588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870</TotalTime>
  <Words>1212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Book Antiqua</vt:lpstr>
      <vt:lpstr>Wingdings</vt:lpstr>
      <vt:lpstr>Hardcover</vt:lpstr>
      <vt:lpstr>Treatment Services Bidder’s Conference</vt:lpstr>
      <vt:lpstr>Welcome</vt:lpstr>
      <vt:lpstr>Solicitation</vt:lpstr>
      <vt:lpstr>How it works</vt:lpstr>
      <vt:lpstr>How it works, cont’d</vt:lpstr>
      <vt:lpstr>Example of Section B</vt:lpstr>
      <vt:lpstr>Attachment A</vt:lpstr>
      <vt:lpstr>Attachment B</vt:lpstr>
      <vt:lpstr>Definitions of EMQs/Units</vt:lpstr>
      <vt:lpstr>Definition of EMQs, cont’d</vt:lpstr>
      <vt:lpstr>Catchment areas</vt:lpstr>
      <vt:lpstr>Attachment C</vt:lpstr>
      <vt:lpstr>Attachment C (Cont’d)</vt:lpstr>
      <vt:lpstr>Attachment D</vt:lpstr>
      <vt:lpstr>Attachment J.1</vt:lpstr>
      <vt:lpstr>Project Codes 2000/6000</vt:lpstr>
      <vt:lpstr>Residential Tx – 2001/2002</vt:lpstr>
      <vt:lpstr>Dual Diagnosis 6001/6002</vt:lpstr>
      <vt:lpstr>Dual Diagnosis 6001/6002</vt:lpstr>
      <vt:lpstr>*Project Code 1001*</vt:lpstr>
      <vt:lpstr>Sex Offender Tx</vt:lpstr>
      <vt:lpstr>Price Evaluation</vt:lpstr>
      <vt:lpstr>Example</vt:lpstr>
      <vt:lpstr>“MUSTS”</vt:lpstr>
      <vt:lpstr>Onsite evaluation</vt:lpstr>
      <vt:lpstr>Determination of responsibility</vt:lpstr>
      <vt:lpstr>Helpful…</vt:lpstr>
      <vt:lpstr>Helpful (Cont’d)</vt:lpstr>
      <vt:lpstr>Help with RFP</vt:lpstr>
      <vt:lpstr>Website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Services Bidder’s Conference</dc:title>
  <dc:creator>Jennifer James</dc:creator>
  <cp:lastModifiedBy>Jennifer James</cp:lastModifiedBy>
  <cp:revision>48</cp:revision>
  <dcterms:created xsi:type="dcterms:W3CDTF">2018-04-24T18:49:29Z</dcterms:created>
  <dcterms:modified xsi:type="dcterms:W3CDTF">2021-02-19T22:29:44Z</dcterms:modified>
</cp:coreProperties>
</file>