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70" r:id="rId13"/>
    <p:sldId id="273" r:id="rId14"/>
    <p:sldId id="271" r:id="rId15"/>
    <p:sldId id="268" r:id="rId16"/>
    <p:sldId id="272" r:id="rId17"/>
    <p:sldId id="269"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116" d="100"/>
          <a:sy n="116" d="100"/>
        </p:scale>
        <p:origin x="10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3/5/2024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3/5/2024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nmppdb_druglab@nmp.uscourts.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nmppdb_Druglab@nmp.uscourt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5CEF-25DE-4485-8AA2-DDB157C07D94}"/>
              </a:ext>
            </a:extLst>
          </p:cNvPr>
          <p:cNvSpPr>
            <a:spLocks noGrp="1"/>
          </p:cNvSpPr>
          <p:nvPr>
            <p:ph type="ctrTitle"/>
          </p:nvPr>
        </p:nvSpPr>
        <p:spPr>
          <a:xfrm>
            <a:off x="2328879" y="503767"/>
            <a:ext cx="8637073" cy="3077029"/>
          </a:xfrm>
        </p:spPr>
        <p:txBody>
          <a:bodyPr>
            <a:normAutofit/>
          </a:bodyPr>
          <a:lstStyle/>
          <a:p>
            <a:r>
              <a:rPr lang="en-US" altLang="en-US" sz="5400" dirty="0">
                <a:latin typeface="Bell MT" panose="02020503060305020303" pitchFamily="18" charset="0"/>
              </a:rPr>
              <a:t>Urine Collection and Chain of Custody Procedures</a:t>
            </a:r>
            <a:endParaRPr lang="en-US" sz="5400" dirty="0">
              <a:latin typeface="Bell MT" panose="02020503060305020303" pitchFamily="18" charset="0"/>
            </a:endParaRPr>
          </a:p>
        </p:txBody>
      </p:sp>
      <p:sp>
        <p:nvSpPr>
          <p:cNvPr id="3" name="Subtitle 2">
            <a:extLst>
              <a:ext uri="{FF2B5EF4-FFF2-40B4-BE49-F238E27FC236}">
                <a16:creationId xmlns:a16="http://schemas.microsoft.com/office/drawing/2014/main" id="{A8071860-EB73-4770-8EF4-1702FACCE52F}"/>
              </a:ext>
            </a:extLst>
          </p:cNvPr>
          <p:cNvSpPr>
            <a:spLocks noGrp="1"/>
          </p:cNvSpPr>
          <p:nvPr>
            <p:ph type="subTitle" idx="1"/>
          </p:nvPr>
        </p:nvSpPr>
        <p:spPr>
          <a:xfrm>
            <a:off x="2328880" y="4242404"/>
            <a:ext cx="8637072" cy="977621"/>
          </a:xfrm>
        </p:spPr>
        <p:txBody>
          <a:bodyPr/>
          <a:lstStyle/>
          <a:p>
            <a:r>
              <a:rPr lang="en-US" altLang="en-US" dirty="0"/>
              <a:t>District of New Mexico</a:t>
            </a:r>
          </a:p>
          <a:p>
            <a:r>
              <a:rPr lang="en-US" altLang="en-US" dirty="0"/>
              <a:t>U. S. Probation &amp; Pretrial Office</a:t>
            </a:r>
          </a:p>
          <a:p>
            <a:endParaRPr lang="en-US" dirty="0"/>
          </a:p>
        </p:txBody>
      </p:sp>
    </p:spTree>
    <p:extLst>
      <p:ext uri="{BB962C8B-B14F-4D97-AF65-F5344CB8AC3E}">
        <p14:creationId xmlns:p14="http://schemas.microsoft.com/office/powerpoint/2010/main" val="219739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276D-9CB9-4D35-BB92-90549400F6CC}"/>
              </a:ext>
            </a:extLst>
          </p:cNvPr>
          <p:cNvSpPr>
            <a:spLocks noGrp="1"/>
          </p:cNvSpPr>
          <p:nvPr>
            <p:ph type="title"/>
          </p:nvPr>
        </p:nvSpPr>
        <p:spPr/>
        <p:txBody>
          <a:bodyPr/>
          <a:lstStyle/>
          <a:p>
            <a:r>
              <a:rPr lang="en-US" altLang="en-US" dirty="0"/>
              <a:t>Urine Collection- Step 7</a:t>
            </a:r>
            <a:endParaRPr lang="en-US" dirty="0"/>
          </a:p>
        </p:txBody>
      </p:sp>
      <p:sp>
        <p:nvSpPr>
          <p:cNvPr id="4" name="Content Placeholder 3">
            <a:extLst>
              <a:ext uri="{FF2B5EF4-FFF2-40B4-BE49-F238E27FC236}">
                <a16:creationId xmlns:a16="http://schemas.microsoft.com/office/drawing/2014/main" id="{DB9E0EEB-03CD-4602-9523-32A3C3E889D2}"/>
              </a:ext>
            </a:extLst>
          </p:cNvPr>
          <p:cNvSpPr>
            <a:spLocks noGrp="1"/>
          </p:cNvSpPr>
          <p:nvPr>
            <p:ph sz="half" idx="2"/>
          </p:nvPr>
        </p:nvSpPr>
        <p:spPr/>
        <p:txBody>
          <a:bodyPr/>
          <a:lstStyle/>
          <a:p>
            <a:r>
              <a:rPr lang="en-US" altLang="en-US" dirty="0"/>
              <a:t>The client will rinse hands with cold water (no soap) and dry them thoroughly.</a:t>
            </a:r>
          </a:p>
          <a:p>
            <a:r>
              <a:rPr lang="en-US" altLang="en-US" dirty="0"/>
              <a:t>Make sure Offender/defendant rinses under fingernails</a:t>
            </a:r>
          </a:p>
          <a:p>
            <a:r>
              <a:rPr lang="en-US" dirty="0"/>
              <a:t>Purpose of rinse is to eliminate any possible agents on client’s hands</a:t>
            </a:r>
          </a:p>
        </p:txBody>
      </p:sp>
      <p:pic>
        <p:nvPicPr>
          <p:cNvPr id="5" name="Picture 9" descr="MVC-019S">
            <a:extLst>
              <a:ext uri="{FF2B5EF4-FFF2-40B4-BE49-F238E27FC236}">
                <a16:creationId xmlns:a16="http://schemas.microsoft.com/office/drawing/2014/main" id="{0622AC47-E14F-4043-A636-1145577FCE3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71612" y="2011363"/>
            <a:ext cx="4597400" cy="34480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13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C690-6C2D-4EA0-B203-7269884C2665}"/>
              </a:ext>
            </a:extLst>
          </p:cNvPr>
          <p:cNvSpPr>
            <a:spLocks noGrp="1"/>
          </p:cNvSpPr>
          <p:nvPr>
            <p:ph type="title"/>
          </p:nvPr>
        </p:nvSpPr>
        <p:spPr/>
        <p:txBody>
          <a:bodyPr/>
          <a:lstStyle/>
          <a:p>
            <a:r>
              <a:rPr lang="en-US" altLang="en-US" dirty="0"/>
              <a:t>Urine Collection- Step 8</a:t>
            </a:r>
            <a:endParaRPr lang="en-US" dirty="0"/>
          </a:p>
        </p:txBody>
      </p:sp>
      <p:sp>
        <p:nvSpPr>
          <p:cNvPr id="3" name="Content Placeholder 2">
            <a:extLst>
              <a:ext uri="{FF2B5EF4-FFF2-40B4-BE49-F238E27FC236}">
                <a16:creationId xmlns:a16="http://schemas.microsoft.com/office/drawing/2014/main" id="{3BB5E37C-055B-4446-8FA2-4222007CD2E8}"/>
              </a:ext>
            </a:extLst>
          </p:cNvPr>
          <p:cNvSpPr>
            <a:spLocks noGrp="1"/>
          </p:cNvSpPr>
          <p:nvPr>
            <p:ph sz="half" idx="1"/>
          </p:nvPr>
        </p:nvSpPr>
        <p:spPr/>
        <p:txBody>
          <a:bodyPr/>
          <a:lstStyle/>
          <a:p>
            <a:r>
              <a:rPr lang="en-US" altLang="en-US" dirty="0"/>
              <a:t>Hand bottle to client</a:t>
            </a:r>
          </a:p>
          <a:p>
            <a:r>
              <a:rPr lang="en-US" altLang="en-US" dirty="0"/>
              <a:t>Collector positions themselves to directly observe client voiding urine into collection container</a:t>
            </a:r>
          </a:p>
          <a:p>
            <a:r>
              <a:rPr lang="en-US" altLang="en-US" dirty="0"/>
              <a:t>Ask defendant to fill bottle to the top.</a:t>
            </a:r>
          </a:p>
          <a:p>
            <a:r>
              <a:rPr lang="en-US" altLang="en-US" dirty="0"/>
              <a:t>Client must provide a minimum of 15mL for testing</a:t>
            </a:r>
          </a:p>
          <a:p>
            <a:endParaRPr lang="en-US" dirty="0"/>
          </a:p>
        </p:txBody>
      </p:sp>
      <p:pic>
        <p:nvPicPr>
          <p:cNvPr id="5" name="Picture 6" descr="MVC-005S">
            <a:extLst>
              <a:ext uri="{FF2B5EF4-FFF2-40B4-BE49-F238E27FC236}">
                <a16:creationId xmlns:a16="http://schemas.microsoft.com/office/drawing/2014/main" id="{4F01C052-6782-4B5B-96A3-52781180867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905003" y="1864194"/>
            <a:ext cx="5149849" cy="38623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3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6A35A-236A-4A58-BA2D-481683396D15}"/>
              </a:ext>
            </a:extLst>
          </p:cNvPr>
          <p:cNvSpPr>
            <a:spLocks noGrp="1"/>
          </p:cNvSpPr>
          <p:nvPr>
            <p:ph type="title"/>
          </p:nvPr>
        </p:nvSpPr>
        <p:spPr/>
        <p:txBody>
          <a:bodyPr/>
          <a:lstStyle/>
          <a:p>
            <a:r>
              <a:rPr lang="en-US" altLang="en-US" dirty="0"/>
              <a:t>Urine Collection- Female</a:t>
            </a:r>
            <a:endParaRPr lang="en-US" dirty="0"/>
          </a:p>
        </p:txBody>
      </p:sp>
      <p:sp>
        <p:nvSpPr>
          <p:cNvPr id="4" name="Content Placeholder 3">
            <a:extLst>
              <a:ext uri="{FF2B5EF4-FFF2-40B4-BE49-F238E27FC236}">
                <a16:creationId xmlns:a16="http://schemas.microsoft.com/office/drawing/2014/main" id="{4336184B-762D-4011-99F7-23894108E2A6}"/>
              </a:ext>
            </a:extLst>
          </p:cNvPr>
          <p:cNvSpPr>
            <a:spLocks noGrp="1"/>
          </p:cNvSpPr>
          <p:nvPr>
            <p:ph sz="half" idx="2"/>
          </p:nvPr>
        </p:nvSpPr>
        <p:spPr/>
        <p:txBody>
          <a:bodyPr/>
          <a:lstStyle/>
          <a:p>
            <a:r>
              <a:rPr lang="en-US" altLang="en-US" dirty="0"/>
              <a:t>A clean, wide-mouthed disposable cup is used to catch urine.  The urine is then transferred to the specimen bottle by the defendant/offender.</a:t>
            </a:r>
          </a:p>
          <a:p>
            <a:endParaRPr lang="en-US" dirty="0"/>
          </a:p>
        </p:txBody>
      </p:sp>
      <p:pic>
        <p:nvPicPr>
          <p:cNvPr id="5" name="Content Placeholder 4" descr="MVC-012S">
            <a:extLst>
              <a:ext uri="{FF2B5EF4-FFF2-40B4-BE49-F238E27FC236}">
                <a16:creationId xmlns:a16="http://schemas.microsoft.com/office/drawing/2014/main" id="{5E58F23F-75C1-4D96-A9F0-1003A40FD3A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471612" y="2011363"/>
            <a:ext cx="4597400" cy="34480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44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C8B5-D3D1-4FCB-AA72-5E25A68857A8}"/>
              </a:ext>
            </a:extLst>
          </p:cNvPr>
          <p:cNvSpPr>
            <a:spLocks noGrp="1"/>
          </p:cNvSpPr>
          <p:nvPr>
            <p:ph type="title"/>
          </p:nvPr>
        </p:nvSpPr>
        <p:spPr/>
        <p:txBody>
          <a:bodyPr/>
          <a:lstStyle/>
          <a:p>
            <a:r>
              <a:rPr lang="en-US" altLang="en-US" dirty="0"/>
              <a:t>Urine Collection- Female</a:t>
            </a:r>
            <a:endParaRPr lang="en-US" dirty="0"/>
          </a:p>
        </p:txBody>
      </p:sp>
      <p:sp>
        <p:nvSpPr>
          <p:cNvPr id="3" name="Content Placeholder 2">
            <a:extLst>
              <a:ext uri="{FF2B5EF4-FFF2-40B4-BE49-F238E27FC236}">
                <a16:creationId xmlns:a16="http://schemas.microsoft.com/office/drawing/2014/main" id="{DA72E493-B40C-42C4-B819-9E619CA7494B}"/>
              </a:ext>
            </a:extLst>
          </p:cNvPr>
          <p:cNvSpPr>
            <a:spLocks noGrp="1"/>
          </p:cNvSpPr>
          <p:nvPr>
            <p:ph idx="1"/>
          </p:nvPr>
        </p:nvSpPr>
        <p:spPr/>
        <p:txBody>
          <a:bodyPr/>
          <a:lstStyle/>
          <a:p>
            <a:pPr>
              <a:lnSpc>
                <a:spcPct val="90000"/>
              </a:lnSpc>
            </a:pPr>
            <a:r>
              <a:rPr lang="en-US" altLang="en-US" dirty="0"/>
              <a:t>Because it may be impossible to see urine leave the female body and enter the disposable cup, request a mid-stream collection.</a:t>
            </a:r>
          </a:p>
          <a:p>
            <a:pPr>
              <a:lnSpc>
                <a:spcPct val="90000"/>
              </a:lnSpc>
            </a:pPr>
            <a:r>
              <a:rPr lang="en-US" altLang="en-US" dirty="0"/>
              <a:t>Ask the female client to begin the flow of urine into the toilet, stop the flow, then resume the flow into the collection cup. </a:t>
            </a:r>
          </a:p>
          <a:p>
            <a:pPr>
              <a:lnSpc>
                <a:spcPct val="90000"/>
              </a:lnSpc>
            </a:pPr>
            <a:r>
              <a:rPr lang="en-US" altLang="en-US" dirty="0"/>
              <a:t>Client’s other hand should be in clear view, away from the collection cup.</a:t>
            </a:r>
          </a:p>
          <a:p>
            <a:pPr>
              <a:lnSpc>
                <a:spcPct val="90000"/>
              </a:lnSpc>
            </a:pPr>
            <a:r>
              <a:rPr lang="en-US" altLang="en-US" dirty="0"/>
              <a:t>Ensure client does not dip cup into toilet bowl to collect water</a:t>
            </a:r>
          </a:p>
          <a:p>
            <a:pPr>
              <a:lnSpc>
                <a:spcPct val="90000"/>
              </a:lnSpc>
            </a:pPr>
            <a:r>
              <a:rPr lang="en-US" altLang="en-US" dirty="0"/>
              <a:t>Client will pour the urine from the collection cup into the specimen bottle.</a:t>
            </a:r>
          </a:p>
          <a:p>
            <a:endParaRPr lang="en-US" dirty="0"/>
          </a:p>
        </p:txBody>
      </p:sp>
    </p:spTree>
    <p:extLst>
      <p:ext uri="{BB962C8B-B14F-4D97-AF65-F5344CB8AC3E}">
        <p14:creationId xmlns:p14="http://schemas.microsoft.com/office/powerpoint/2010/main" val="276216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0389-2AC9-497C-9D34-9C2F61EE37A6}"/>
              </a:ext>
            </a:extLst>
          </p:cNvPr>
          <p:cNvSpPr>
            <a:spLocks noGrp="1"/>
          </p:cNvSpPr>
          <p:nvPr>
            <p:ph type="title"/>
          </p:nvPr>
        </p:nvSpPr>
        <p:spPr/>
        <p:txBody>
          <a:bodyPr/>
          <a:lstStyle/>
          <a:p>
            <a:r>
              <a:rPr lang="en-US" dirty="0"/>
              <a:t>Urine Collection- Step 8</a:t>
            </a:r>
          </a:p>
        </p:txBody>
      </p:sp>
      <p:sp>
        <p:nvSpPr>
          <p:cNvPr id="3" name="Content Placeholder 2">
            <a:extLst>
              <a:ext uri="{FF2B5EF4-FFF2-40B4-BE49-F238E27FC236}">
                <a16:creationId xmlns:a16="http://schemas.microsoft.com/office/drawing/2014/main" id="{B0973852-1D08-4C15-8FED-C56EB5D46423}"/>
              </a:ext>
            </a:extLst>
          </p:cNvPr>
          <p:cNvSpPr>
            <a:spLocks noGrp="1"/>
          </p:cNvSpPr>
          <p:nvPr>
            <p:ph idx="1"/>
          </p:nvPr>
        </p:nvSpPr>
        <p:spPr/>
        <p:txBody>
          <a:bodyPr/>
          <a:lstStyle/>
          <a:p>
            <a:r>
              <a:rPr lang="en-US" dirty="0"/>
              <a:t>Observe for any instances of adulteration</a:t>
            </a:r>
          </a:p>
          <a:p>
            <a:endParaRPr lang="en-US" dirty="0"/>
          </a:p>
          <a:p>
            <a:r>
              <a:rPr lang="en-US" dirty="0"/>
              <a:t>In any instances of suspected falsifications, Probation Office must be notified immediately after the collection</a:t>
            </a:r>
          </a:p>
          <a:p>
            <a:endParaRPr lang="en-US" dirty="0"/>
          </a:p>
        </p:txBody>
      </p:sp>
    </p:spTree>
    <p:extLst>
      <p:ext uri="{BB962C8B-B14F-4D97-AF65-F5344CB8AC3E}">
        <p14:creationId xmlns:p14="http://schemas.microsoft.com/office/powerpoint/2010/main" val="131267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ED3B-F3E3-44B5-8B57-D62068061046}"/>
              </a:ext>
            </a:extLst>
          </p:cNvPr>
          <p:cNvSpPr>
            <a:spLocks noGrp="1"/>
          </p:cNvSpPr>
          <p:nvPr>
            <p:ph type="title"/>
          </p:nvPr>
        </p:nvSpPr>
        <p:spPr/>
        <p:txBody>
          <a:bodyPr/>
          <a:lstStyle/>
          <a:p>
            <a:r>
              <a:rPr lang="en-US" altLang="en-US" dirty="0"/>
              <a:t>Urine Collection- Step 9</a:t>
            </a:r>
            <a:endParaRPr lang="en-US" dirty="0"/>
          </a:p>
        </p:txBody>
      </p:sp>
      <p:sp>
        <p:nvSpPr>
          <p:cNvPr id="4" name="Content Placeholder 3">
            <a:extLst>
              <a:ext uri="{FF2B5EF4-FFF2-40B4-BE49-F238E27FC236}">
                <a16:creationId xmlns:a16="http://schemas.microsoft.com/office/drawing/2014/main" id="{7B967B01-7A93-4A35-957D-7DDBDBAF37A1}"/>
              </a:ext>
            </a:extLst>
          </p:cNvPr>
          <p:cNvSpPr>
            <a:spLocks noGrp="1"/>
          </p:cNvSpPr>
          <p:nvPr>
            <p:ph sz="half" idx="2"/>
          </p:nvPr>
        </p:nvSpPr>
        <p:spPr/>
        <p:txBody>
          <a:bodyPr/>
          <a:lstStyle/>
          <a:p>
            <a:pPr>
              <a:defRPr/>
            </a:pPr>
            <a:r>
              <a:rPr lang="en-US" dirty="0"/>
              <a:t>After urine is collected, the defendant places the cap tightly on the bottle to prevent leakage.</a:t>
            </a:r>
          </a:p>
          <a:p>
            <a:pPr>
              <a:defRPr/>
            </a:pPr>
            <a:r>
              <a:rPr lang="en-US" dirty="0"/>
              <a:t>The </a:t>
            </a:r>
            <a:r>
              <a:rPr lang="en-US" b="1" dirty="0"/>
              <a:t>COLLECTOR</a:t>
            </a:r>
            <a:r>
              <a:rPr lang="en-US" dirty="0"/>
              <a:t> will </a:t>
            </a:r>
            <a:r>
              <a:rPr lang="en-US" b="1" dirty="0"/>
              <a:t>NEVER </a:t>
            </a:r>
            <a:r>
              <a:rPr lang="en-US" dirty="0"/>
              <a:t>handle the </a:t>
            </a:r>
            <a:r>
              <a:rPr lang="en-US" b="1" dirty="0"/>
              <a:t>filled</a:t>
            </a:r>
            <a:r>
              <a:rPr lang="en-US" dirty="0"/>
              <a:t> specimen bottle.</a:t>
            </a:r>
          </a:p>
          <a:p>
            <a:endParaRPr lang="en-US" dirty="0"/>
          </a:p>
        </p:txBody>
      </p:sp>
      <p:pic>
        <p:nvPicPr>
          <p:cNvPr id="5" name="Picture 6" descr="MVC-006S">
            <a:extLst>
              <a:ext uri="{FF2B5EF4-FFF2-40B4-BE49-F238E27FC236}">
                <a16:creationId xmlns:a16="http://schemas.microsoft.com/office/drawing/2014/main" id="{D0771E09-37F2-4FCC-BA45-C83445B00BE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71612" y="2011363"/>
            <a:ext cx="4597400" cy="34480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05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A6C8-3655-453A-A052-4FC0064C56F4}"/>
              </a:ext>
            </a:extLst>
          </p:cNvPr>
          <p:cNvSpPr>
            <a:spLocks noGrp="1"/>
          </p:cNvSpPr>
          <p:nvPr>
            <p:ph type="title"/>
          </p:nvPr>
        </p:nvSpPr>
        <p:spPr/>
        <p:txBody>
          <a:bodyPr/>
          <a:lstStyle/>
          <a:p>
            <a:r>
              <a:rPr lang="en-US" altLang="en-US" dirty="0"/>
              <a:t>Urine Collection- Step 10</a:t>
            </a:r>
            <a:endParaRPr lang="en-US" dirty="0"/>
          </a:p>
        </p:txBody>
      </p:sp>
      <p:sp>
        <p:nvSpPr>
          <p:cNvPr id="4" name="Content Placeholder 3">
            <a:extLst>
              <a:ext uri="{FF2B5EF4-FFF2-40B4-BE49-F238E27FC236}">
                <a16:creationId xmlns:a16="http://schemas.microsoft.com/office/drawing/2014/main" id="{20055BE2-7669-46E5-A635-4A6ABA8EF8A2}"/>
              </a:ext>
            </a:extLst>
          </p:cNvPr>
          <p:cNvSpPr>
            <a:spLocks noGrp="1"/>
          </p:cNvSpPr>
          <p:nvPr>
            <p:ph sz="half" idx="2"/>
          </p:nvPr>
        </p:nvSpPr>
        <p:spPr/>
        <p:txBody>
          <a:bodyPr/>
          <a:lstStyle/>
          <a:p>
            <a:r>
              <a:rPr lang="en-US" dirty="0"/>
              <a:t>At the collection area, the </a:t>
            </a:r>
            <a:r>
              <a:rPr lang="en-US" b="1" dirty="0"/>
              <a:t>CLIENT</a:t>
            </a:r>
            <a:r>
              <a:rPr lang="en-US" dirty="0"/>
              <a:t> places the tamper-evident seal over the top of the bottle with both sides of the seal securing the bottle top and adhering to the sides of the bottle. At least one end of the seal must be placed over the specimen ID label.</a:t>
            </a:r>
          </a:p>
          <a:p>
            <a:endParaRPr lang="en-US" dirty="0"/>
          </a:p>
        </p:txBody>
      </p:sp>
      <p:pic>
        <p:nvPicPr>
          <p:cNvPr id="5" name="Picture 10" descr="MVC-001S">
            <a:extLst>
              <a:ext uri="{FF2B5EF4-FFF2-40B4-BE49-F238E27FC236}">
                <a16:creationId xmlns:a16="http://schemas.microsoft.com/office/drawing/2014/main" id="{B0AFBEE4-1191-4C88-947C-9D77F20EBC5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71612" y="2011363"/>
            <a:ext cx="4597400" cy="3448050"/>
          </a:xfrm>
        </p:spPr>
      </p:pic>
    </p:spTree>
    <p:extLst>
      <p:ext uri="{BB962C8B-B14F-4D97-AF65-F5344CB8AC3E}">
        <p14:creationId xmlns:p14="http://schemas.microsoft.com/office/powerpoint/2010/main" val="2187443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A2D4-8177-47C9-B322-23D943AE6E2B}"/>
              </a:ext>
            </a:extLst>
          </p:cNvPr>
          <p:cNvSpPr>
            <a:spLocks noGrp="1"/>
          </p:cNvSpPr>
          <p:nvPr>
            <p:ph type="title"/>
          </p:nvPr>
        </p:nvSpPr>
        <p:spPr/>
        <p:txBody>
          <a:bodyPr/>
          <a:lstStyle/>
          <a:p>
            <a:r>
              <a:rPr lang="en-US" altLang="en-US" dirty="0"/>
              <a:t>Urine Collection – Step 10</a:t>
            </a:r>
            <a:br>
              <a:rPr lang="en-US" altLang="en-US" dirty="0"/>
            </a:br>
            <a:r>
              <a:rPr lang="en-US" altLang="en-US" sz="2800" dirty="0"/>
              <a:t>(Continued)</a:t>
            </a:r>
            <a:endParaRPr lang="en-US" dirty="0"/>
          </a:p>
        </p:txBody>
      </p:sp>
      <p:sp>
        <p:nvSpPr>
          <p:cNvPr id="4" name="Content Placeholder 3">
            <a:extLst>
              <a:ext uri="{FF2B5EF4-FFF2-40B4-BE49-F238E27FC236}">
                <a16:creationId xmlns:a16="http://schemas.microsoft.com/office/drawing/2014/main" id="{E8153CD4-72B8-4301-83BE-49553825A837}"/>
              </a:ext>
            </a:extLst>
          </p:cNvPr>
          <p:cNvSpPr>
            <a:spLocks noGrp="1"/>
          </p:cNvSpPr>
          <p:nvPr>
            <p:ph sz="half" idx="2"/>
          </p:nvPr>
        </p:nvSpPr>
        <p:spPr/>
        <p:txBody>
          <a:bodyPr/>
          <a:lstStyle/>
          <a:p>
            <a:r>
              <a:rPr lang="en-US" altLang="en-US" dirty="0"/>
              <a:t>The client will write his/her initials on the tamper evident seal AFTER it is affixed to the bottle. Sharpie/permanent markers are recommended</a:t>
            </a:r>
          </a:p>
          <a:p>
            <a:endParaRPr lang="en-US" dirty="0"/>
          </a:p>
        </p:txBody>
      </p:sp>
      <p:pic>
        <p:nvPicPr>
          <p:cNvPr id="5" name="Picture 11" descr="MVC-002S">
            <a:extLst>
              <a:ext uri="{FF2B5EF4-FFF2-40B4-BE49-F238E27FC236}">
                <a16:creationId xmlns:a16="http://schemas.microsoft.com/office/drawing/2014/main" id="{53BFAF0C-498A-40F1-B853-BC2899C3D7B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471612" y="2011363"/>
            <a:ext cx="4597400" cy="3448050"/>
          </a:xfrm>
        </p:spPr>
      </p:pic>
    </p:spTree>
    <p:extLst>
      <p:ext uri="{BB962C8B-B14F-4D97-AF65-F5344CB8AC3E}">
        <p14:creationId xmlns:p14="http://schemas.microsoft.com/office/powerpoint/2010/main" val="200298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A87C-FB8A-477E-84DC-76984636F5CF}"/>
              </a:ext>
            </a:extLst>
          </p:cNvPr>
          <p:cNvSpPr>
            <a:spLocks noGrp="1"/>
          </p:cNvSpPr>
          <p:nvPr>
            <p:ph type="title"/>
          </p:nvPr>
        </p:nvSpPr>
        <p:spPr/>
        <p:txBody>
          <a:bodyPr/>
          <a:lstStyle/>
          <a:p>
            <a:r>
              <a:rPr lang="en-US" altLang="en-US" dirty="0"/>
              <a:t>Urine Collection – Step 10</a:t>
            </a:r>
            <a:br>
              <a:rPr lang="en-US" altLang="en-US" dirty="0"/>
            </a:br>
            <a:r>
              <a:rPr lang="en-US" altLang="en-US" sz="2800" dirty="0"/>
              <a:t>(Continued)</a:t>
            </a:r>
            <a:endParaRPr lang="en-US" dirty="0"/>
          </a:p>
        </p:txBody>
      </p:sp>
      <p:sp>
        <p:nvSpPr>
          <p:cNvPr id="4" name="Content Placeholder 3">
            <a:extLst>
              <a:ext uri="{FF2B5EF4-FFF2-40B4-BE49-F238E27FC236}">
                <a16:creationId xmlns:a16="http://schemas.microsoft.com/office/drawing/2014/main" id="{353072D8-C253-4C45-9DB6-DC2E778A4970}"/>
              </a:ext>
            </a:extLst>
          </p:cNvPr>
          <p:cNvSpPr>
            <a:spLocks noGrp="1"/>
          </p:cNvSpPr>
          <p:nvPr>
            <p:ph sz="half" idx="2"/>
          </p:nvPr>
        </p:nvSpPr>
        <p:spPr/>
        <p:txBody>
          <a:bodyPr/>
          <a:lstStyle/>
          <a:p>
            <a:r>
              <a:rPr lang="en-US" altLang="en-US" dirty="0"/>
              <a:t>The </a:t>
            </a:r>
            <a:r>
              <a:rPr lang="en-US" altLang="en-US" b="1" dirty="0"/>
              <a:t>offender/defendant</a:t>
            </a:r>
            <a:r>
              <a:rPr lang="en-US" altLang="en-US" dirty="0"/>
              <a:t> places the UA specimen into the tamper evident bag, along with an absorbent sheet.</a:t>
            </a:r>
          </a:p>
          <a:p>
            <a:endParaRPr lang="en-US" dirty="0"/>
          </a:p>
        </p:txBody>
      </p:sp>
      <p:pic>
        <p:nvPicPr>
          <p:cNvPr id="7" name="Content Placeholder 2">
            <a:extLst>
              <a:ext uri="{FF2B5EF4-FFF2-40B4-BE49-F238E27FC236}">
                <a16:creationId xmlns:a16="http://schemas.microsoft.com/office/drawing/2014/main" id="{3AE537A1-FA8D-4B45-BA33-352C6B78588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309418" y="2107254"/>
            <a:ext cx="4468812" cy="3351609"/>
          </a:xfrm>
        </p:spPr>
      </p:pic>
    </p:spTree>
    <p:extLst>
      <p:ext uri="{BB962C8B-B14F-4D97-AF65-F5344CB8AC3E}">
        <p14:creationId xmlns:p14="http://schemas.microsoft.com/office/powerpoint/2010/main" val="85562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0015-7539-4ECA-8912-D59431EA68D2}"/>
              </a:ext>
            </a:extLst>
          </p:cNvPr>
          <p:cNvSpPr>
            <a:spLocks noGrp="1"/>
          </p:cNvSpPr>
          <p:nvPr>
            <p:ph type="title"/>
          </p:nvPr>
        </p:nvSpPr>
        <p:spPr/>
        <p:txBody>
          <a:bodyPr/>
          <a:lstStyle/>
          <a:p>
            <a:r>
              <a:rPr lang="en-US" dirty="0"/>
              <a:t>After urine has been collected</a:t>
            </a:r>
          </a:p>
        </p:txBody>
      </p:sp>
      <p:pic>
        <p:nvPicPr>
          <p:cNvPr id="5" name="Picture 9" descr="MVC-001S">
            <a:extLst>
              <a:ext uri="{FF2B5EF4-FFF2-40B4-BE49-F238E27FC236}">
                <a16:creationId xmlns:a16="http://schemas.microsoft.com/office/drawing/2014/main" id="{C4CF51E4-75B9-4196-9742-C8FAAE60CFB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94290" y="1988117"/>
            <a:ext cx="3147609" cy="2360707"/>
          </a:xfrm>
        </p:spPr>
      </p:pic>
      <p:pic>
        <p:nvPicPr>
          <p:cNvPr id="6" name="Content Placeholder 2">
            <a:extLst>
              <a:ext uri="{FF2B5EF4-FFF2-40B4-BE49-F238E27FC236}">
                <a16:creationId xmlns:a16="http://schemas.microsoft.com/office/drawing/2014/main" id="{F7B02A67-C594-44FE-B9C2-FDBE0ECC333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85631" y="2008093"/>
            <a:ext cx="3147609" cy="2360707"/>
          </a:xfrm>
        </p:spPr>
      </p:pic>
      <p:sp>
        <p:nvSpPr>
          <p:cNvPr id="7" name="TextBox 6">
            <a:extLst>
              <a:ext uri="{FF2B5EF4-FFF2-40B4-BE49-F238E27FC236}">
                <a16:creationId xmlns:a16="http://schemas.microsoft.com/office/drawing/2014/main" id="{30AC72FC-B18D-4CC4-817B-41B94B845D46}"/>
              </a:ext>
            </a:extLst>
          </p:cNvPr>
          <p:cNvSpPr txBox="1"/>
          <p:nvPr/>
        </p:nvSpPr>
        <p:spPr>
          <a:xfrm>
            <a:off x="1894290" y="4500494"/>
            <a:ext cx="4076701" cy="1200329"/>
          </a:xfrm>
          <a:prstGeom prst="rect">
            <a:avLst/>
          </a:prstGeom>
          <a:noFill/>
        </p:spPr>
        <p:txBody>
          <a:bodyPr wrap="square" rtlCol="0">
            <a:spAutoFit/>
          </a:bodyPr>
          <a:lstStyle/>
          <a:p>
            <a:r>
              <a:rPr lang="en-US" altLang="en-US" dirty="0"/>
              <a:t>The </a:t>
            </a:r>
            <a:r>
              <a:rPr lang="en-US" altLang="en-US" b="1" dirty="0"/>
              <a:t>client </a:t>
            </a:r>
            <a:r>
              <a:rPr lang="en-US" altLang="en-US" dirty="0"/>
              <a:t>shall read, sign, and date the COC form under offender/defendant certification.</a:t>
            </a:r>
          </a:p>
          <a:p>
            <a:endParaRPr lang="en-US" dirty="0"/>
          </a:p>
        </p:txBody>
      </p:sp>
      <p:sp>
        <p:nvSpPr>
          <p:cNvPr id="8" name="TextBox 7">
            <a:extLst>
              <a:ext uri="{FF2B5EF4-FFF2-40B4-BE49-F238E27FC236}">
                <a16:creationId xmlns:a16="http://schemas.microsoft.com/office/drawing/2014/main" id="{49914757-8309-4D6A-B00E-3569647C81E6}"/>
              </a:ext>
            </a:extLst>
          </p:cNvPr>
          <p:cNvSpPr txBox="1"/>
          <p:nvPr/>
        </p:nvSpPr>
        <p:spPr>
          <a:xfrm>
            <a:off x="6685631" y="4512699"/>
            <a:ext cx="4960269" cy="1477328"/>
          </a:xfrm>
          <a:prstGeom prst="rect">
            <a:avLst/>
          </a:prstGeom>
          <a:noFill/>
        </p:spPr>
        <p:txBody>
          <a:bodyPr wrap="square" rtlCol="0">
            <a:spAutoFit/>
          </a:bodyPr>
          <a:lstStyle/>
          <a:p>
            <a:r>
              <a:rPr lang="en-US" altLang="en-US" dirty="0"/>
              <a:t>The </a:t>
            </a:r>
            <a:r>
              <a:rPr lang="en-US" altLang="en-US" b="1" dirty="0"/>
              <a:t>collector</a:t>
            </a:r>
            <a:r>
              <a:rPr lang="en-US" altLang="en-US" dirty="0"/>
              <a:t> shall complete the notes section of COC form, </a:t>
            </a:r>
            <a:r>
              <a:rPr lang="en-US" altLang="en-US" b="1" dirty="0"/>
              <a:t>REVIEW</a:t>
            </a:r>
            <a:r>
              <a:rPr lang="en-US" altLang="en-US" dirty="0"/>
              <a:t> the form for completeness, and then read, sign and date under collector certification.</a:t>
            </a:r>
          </a:p>
          <a:p>
            <a:endParaRPr lang="en-US" dirty="0"/>
          </a:p>
        </p:txBody>
      </p:sp>
    </p:spTree>
    <p:extLst>
      <p:ext uri="{BB962C8B-B14F-4D97-AF65-F5344CB8AC3E}">
        <p14:creationId xmlns:p14="http://schemas.microsoft.com/office/powerpoint/2010/main" val="256663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5D18-59B1-404A-A3DE-EC1D762CC6EC}"/>
              </a:ext>
            </a:extLst>
          </p:cNvPr>
          <p:cNvSpPr>
            <a:spLocks noGrp="1"/>
          </p:cNvSpPr>
          <p:nvPr>
            <p:ph type="title"/>
          </p:nvPr>
        </p:nvSpPr>
        <p:spPr/>
        <p:txBody>
          <a:bodyPr/>
          <a:lstStyle/>
          <a:p>
            <a:r>
              <a:rPr lang="en-US" altLang="en-US" dirty="0"/>
              <a:t>Importance of Observed Collection</a:t>
            </a:r>
            <a:endParaRPr lang="en-US" dirty="0"/>
          </a:p>
        </p:txBody>
      </p:sp>
      <p:sp>
        <p:nvSpPr>
          <p:cNvPr id="3" name="Content Placeholder 2">
            <a:extLst>
              <a:ext uri="{FF2B5EF4-FFF2-40B4-BE49-F238E27FC236}">
                <a16:creationId xmlns:a16="http://schemas.microsoft.com/office/drawing/2014/main" id="{CA45E611-1B5F-42FB-911D-2BD339DEBA28}"/>
              </a:ext>
            </a:extLst>
          </p:cNvPr>
          <p:cNvSpPr>
            <a:spLocks noGrp="1"/>
          </p:cNvSpPr>
          <p:nvPr>
            <p:ph idx="1"/>
          </p:nvPr>
        </p:nvSpPr>
        <p:spPr/>
        <p:txBody>
          <a:bodyPr>
            <a:normAutofit fontScale="92500" lnSpcReduction="20000"/>
          </a:bodyPr>
          <a:lstStyle/>
          <a:p>
            <a:r>
              <a:rPr lang="en-US" altLang="en-US" dirty="0"/>
              <a:t>Never underestimate what an addict will do to conceal drug use or try to “beat” the drug test.</a:t>
            </a:r>
          </a:p>
          <a:p>
            <a:r>
              <a:rPr lang="en-US" altLang="en-US" dirty="0"/>
              <a:t>Although the Statement of Work establishes guidelines for unobserved urine collections, this method is </a:t>
            </a:r>
            <a:r>
              <a:rPr lang="en-US" altLang="en-US" b="1" u="sng" dirty="0"/>
              <a:t>highly discouraged</a:t>
            </a:r>
            <a:r>
              <a:rPr lang="en-US" altLang="en-US" dirty="0"/>
              <a:t>.</a:t>
            </a:r>
          </a:p>
          <a:p>
            <a:r>
              <a:rPr lang="en-US" altLang="en-US" dirty="0"/>
              <a:t>Collector must receive approval from the supervising officer </a:t>
            </a:r>
            <a:r>
              <a:rPr lang="en-US" altLang="en-US" u="sng" dirty="0"/>
              <a:t>before</a:t>
            </a:r>
            <a:r>
              <a:rPr lang="en-US" altLang="en-US" dirty="0"/>
              <a:t> an unobserved collection takes place.</a:t>
            </a:r>
          </a:p>
          <a:p>
            <a:r>
              <a:rPr lang="en-US" altLang="en-US" dirty="0"/>
              <a:t>Temperature strips must be available for unobserved urine collections.</a:t>
            </a:r>
          </a:p>
          <a:p>
            <a:r>
              <a:rPr lang="en-US" altLang="en-US" dirty="0"/>
              <a:t>For safety reasons, do not observe a collection from someone you know unless it has been disclosed to your supervisor. </a:t>
            </a:r>
          </a:p>
          <a:p>
            <a:endParaRPr lang="en-US" dirty="0"/>
          </a:p>
        </p:txBody>
      </p:sp>
    </p:spTree>
    <p:extLst>
      <p:ext uri="{BB962C8B-B14F-4D97-AF65-F5344CB8AC3E}">
        <p14:creationId xmlns:p14="http://schemas.microsoft.com/office/powerpoint/2010/main" val="368085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41DB-30CA-4B56-B424-29554A84353F}"/>
              </a:ext>
            </a:extLst>
          </p:cNvPr>
          <p:cNvSpPr>
            <a:spLocks noGrp="1"/>
          </p:cNvSpPr>
          <p:nvPr>
            <p:ph type="title"/>
          </p:nvPr>
        </p:nvSpPr>
        <p:spPr/>
        <p:txBody>
          <a:bodyPr/>
          <a:lstStyle/>
          <a:p>
            <a:r>
              <a:rPr lang="en-US" altLang="en-US" dirty="0"/>
              <a:t>Urine Collection – Step 13</a:t>
            </a:r>
            <a:endParaRPr lang="en-US" dirty="0"/>
          </a:p>
        </p:txBody>
      </p:sp>
      <p:sp>
        <p:nvSpPr>
          <p:cNvPr id="3" name="TextBox 2">
            <a:extLst>
              <a:ext uri="{FF2B5EF4-FFF2-40B4-BE49-F238E27FC236}">
                <a16:creationId xmlns:a16="http://schemas.microsoft.com/office/drawing/2014/main" id="{38DF0AC6-2A50-4778-9732-31BFD728EE2E}"/>
              </a:ext>
            </a:extLst>
          </p:cNvPr>
          <p:cNvSpPr txBox="1"/>
          <p:nvPr/>
        </p:nvSpPr>
        <p:spPr>
          <a:xfrm>
            <a:off x="1600200" y="4853152"/>
            <a:ext cx="9454654" cy="1200329"/>
          </a:xfrm>
          <a:prstGeom prst="rect">
            <a:avLst/>
          </a:prstGeom>
          <a:noFill/>
        </p:spPr>
        <p:txBody>
          <a:bodyPr wrap="square" rtlCol="0">
            <a:spAutoFit/>
          </a:bodyPr>
          <a:lstStyle/>
          <a:p>
            <a:pPr>
              <a:defRPr/>
            </a:pPr>
            <a:r>
              <a:rPr lang="en-US" dirty="0"/>
              <a:t>Before placing the COC form into the specimen bag, the </a:t>
            </a:r>
            <a:r>
              <a:rPr lang="en-US" b="1" dirty="0"/>
              <a:t>collector </a:t>
            </a:r>
            <a:r>
              <a:rPr lang="en-US" dirty="0"/>
              <a:t>has the opportunity to do a final review and verify that  –</a:t>
            </a:r>
          </a:p>
          <a:p>
            <a:pPr>
              <a:defRPr/>
            </a:pPr>
            <a:r>
              <a:rPr lang="en-US" dirty="0"/>
              <a:t>	1) specimen ID numbers on the COC form and specimen bottle match.</a:t>
            </a:r>
          </a:p>
          <a:p>
            <a:endParaRPr lang="en-US" dirty="0"/>
          </a:p>
        </p:txBody>
      </p:sp>
      <p:pic>
        <p:nvPicPr>
          <p:cNvPr id="4" name="Picture 1">
            <a:extLst>
              <a:ext uri="{FF2B5EF4-FFF2-40B4-BE49-F238E27FC236}">
                <a16:creationId xmlns:a16="http://schemas.microsoft.com/office/drawing/2014/main" id="{DFEF8C78-D5C6-4C2B-A84F-0891E7194F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1353" y="1853754"/>
            <a:ext cx="3413125"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20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0DAA-1791-4E6D-BF06-3C0FDC167CAB}"/>
              </a:ext>
            </a:extLst>
          </p:cNvPr>
          <p:cNvSpPr>
            <a:spLocks noGrp="1"/>
          </p:cNvSpPr>
          <p:nvPr>
            <p:ph type="title"/>
          </p:nvPr>
        </p:nvSpPr>
        <p:spPr>
          <a:xfrm>
            <a:off x="1449217" y="394904"/>
            <a:ext cx="9421983" cy="1206824"/>
          </a:xfrm>
        </p:spPr>
        <p:txBody>
          <a:bodyPr/>
          <a:lstStyle/>
          <a:p>
            <a:r>
              <a:rPr lang="en-US" altLang="en-US" dirty="0"/>
              <a:t>Urine Collection – Step 13</a:t>
            </a:r>
            <a:br>
              <a:rPr lang="en-US" altLang="en-US" dirty="0"/>
            </a:br>
            <a:r>
              <a:rPr lang="en-US" altLang="en-US" sz="2800" dirty="0"/>
              <a:t>(Continued)</a:t>
            </a:r>
            <a:endParaRPr lang="en-US" dirty="0"/>
          </a:p>
        </p:txBody>
      </p:sp>
      <p:sp>
        <p:nvSpPr>
          <p:cNvPr id="3" name="Content Placeholder 2">
            <a:extLst>
              <a:ext uri="{FF2B5EF4-FFF2-40B4-BE49-F238E27FC236}">
                <a16:creationId xmlns:a16="http://schemas.microsoft.com/office/drawing/2014/main" id="{2AF5EF94-5FF5-457C-83A1-3BB5B97E158E}"/>
              </a:ext>
            </a:extLst>
          </p:cNvPr>
          <p:cNvSpPr>
            <a:spLocks noGrp="1"/>
          </p:cNvSpPr>
          <p:nvPr>
            <p:ph sz="half" idx="1"/>
          </p:nvPr>
        </p:nvSpPr>
        <p:spPr>
          <a:xfrm>
            <a:off x="1447330" y="4508500"/>
            <a:ext cx="3556470" cy="747773"/>
          </a:xfrm>
        </p:spPr>
        <p:txBody>
          <a:bodyPr>
            <a:normAutofit fontScale="70000" lnSpcReduction="20000"/>
          </a:bodyPr>
          <a:lstStyle/>
          <a:p>
            <a:pPr marL="0" indent="0">
              <a:buFont typeface="Wingdings" panose="05000000000000000000" pitchFamily="2" charset="2"/>
              <a:buNone/>
            </a:pPr>
            <a:r>
              <a:rPr lang="en-US" altLang="en-US" sz="2800" dirty="0"/>
              <a:t>2) specimen bottle is </a:t>
            </a:r>
            <a:r>
              <a:rPr lang="en-US" altLang="en-US" sz="2800" b="1" dirty="0"/>
              <a:t>TIGHTLY</a:t>
            </a:r>
            <a:r>
              <a:rPr lang="en-US" altLang="en-US" sz="2800" dirty="0"/>
              <a:t> sealed.</a:t>
            </a:r>
          </a:p>
        </p:txBody>
      </p:sp>
      <p:pic>
        <p:nvPicPr>
          <p:cNvPr id="5" name="Picture 3">
            <a:extLst>
              <a:ext uri="{FF2B5EF4-FFF2-40B4-BE49-F238E27FC236}">
                <a16:creationId xmlns:a16="http://schemas.microsoft.com/office/drawing/2014/main" id="{92D0F4FA-5EC0-4B04-8612-9C2A29CC082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47330" y="1874188"/>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5EC1A0AC-D0EF-4D2F-A57B-EDE93CA860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874188"/>
            <a:ext cx="3251200" cy="255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48FEA27-FB56-472F-9B25-357AD5E257FA}"/>
              </a:ext>
            </a:extLst>
          </p:cNvPr>
          <p:cNvSpPr txBox="1"/>
          <p:nvPr/>
        </p:nvSpPr>
        <p:spPr>
          <a:xfrm>
            <a:off x="6096000" y="4431772"/>
            <a:ext cx="5651500" cy="2031325"/>
          </a:xfrm>
          <a:prstGeom prst="rect">
            <a:avLst/>
          </a:prstGeom>
          <a:noFill/>
        </p:spPr>
        <p:txBody>
          <a:bodyPr wrap="square" rtlCol="0">
            <a:spAutoFit/>
          </a:bodyPr>
          <a:lstStyle/>
          <a:p>
            <a:r>
              <a:rPr lang="en-US" altLang="en-US" sz="2400" dirty="0"/>
              <a:t>3) specimen bottle is affixed with </a:t>
            </a:r>
          </a:p>
          <a:p>
            <a:pPr lvl="1"/>
            <a:r>
              <a:rPr lang="en-US" altLang="en-US" sz="1600" dirty="0"/>
              <a:t>A) </a:t>
            </a:r>
            <a:r>
              <a:rPr lang="en-US" altLang="en-US" sz="1600" b="1" dirty="0"/>
              <a:t>defendant-signed</a:t>
            </a:r>
            <a:r>
              <a:rPr lang="en-US" altLang="en-US" sz="1600" dirty="0"/>
              <a:t> specimen ID label.</a:t>
            </a:r>
          </a:p>
          <a:p>
            <a:pPr lvl="1"/>
            <a:r>
              <a:rPr lang="en-US" altLang="en-US" sz="1600" dirty="0"/>
              <a:t>B) </a:t>
            </a:r>
            <a:r>
              <a:rPr lang="en-US" altLang="en-US" sz="1600" b="1" dirty="0"/>
              <a:t>defendant-initialed</a:t>
            </a:r>
            <a:r>
              <a:rPr lang="en-US" altLang="en-US" sz="1600" dirty="0"/>
              <a:t> tamper-evident seal that is placed </a:t>
            </a:r>
            <a:r>
              <a:rPr lang="en-US" altLang="en-US" sz="1600" b="1" dirty="0"/>
              <a:t>OVER</a:t>
            </a:r>
            <a:r>
              <a:rPr lang="en-US" altLang="en-US" sz="1600" dirty="0"/>
              <a:t> the specimen ID label.</a:t>
            </a:r>
          </a:p>
          <a:p>
            <a:pPr lvl="1"/>
            <a:r>
              <a:rPr lang="en-US" altLang="en-US" sz="1600" dirty="0"/>
              <a:t>C) security seal is intact and adhering to both sides of the bottle. </a:t>
            </a:r>
          </a:p>
          <a:p>
            <a:endParaRPr lang="en-US" dirty="0"/>
          </a:p>
        </p:txBody>
      </p:sp>
    </p:spTree>
    <p:extLst>
      <p:ext uri="{BB962C8B-B14F-4D97-AF65-F5344CB8AC3E}">
        <p14:creationId xmlns:p14="http://schemas.microsoft.com/office/powerpoint/2010/main" val="226265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C419-73A0-433E-8AA9-B69F01FCDE31}"/>
              </a:ext>
            </a:extLst>
          </p:cNvPr>
          <p:cNvSpPr>
            <a:spLocks noGrp="1"/>
          </p:cNvSpPr>
          <p:nvPr>
            <p:ph type="title"/>
          </p:nvPr>
        </p:nvSpPr>
        <p:spPr/>
        <p:txBody>
          <a:bodyPr/>
          <a:lstStyle/>
          <a:p>
            <a:r>
              <a:rPr lang="en-US" altLang="en-US" dirty="0"/>
              <a:t>Urine Collection-Step 14</a:t>
            </a:r>
            <a:endParaRPr lang="en-US" dirty="0"/>
          </a:p>
        </p:txBody>
      </p:sp>
      <p:sp>
        <p:nvSpPr>
          <p:cNvPr id="3" name="Content Placeholder 2">
            <a:extLst>
              <a:ext uri="{FF2B5EF4-FFF2-40B4-BE49-F238E27FC236}">
                <a16:creationId xmlns:a16="http://schemas.microsoft.com/office/drawing/2014/main" id="{58A6CCCB-5604-4301-805A-3AC3A6492785}"/>
              </a:ext>
            </a:extLst>
          </p:cNvPr>
          <p:cNvSpPr>
            <a:spLocks noGrp="1"/>
          </p:cNvSpPr>
          <p:nvPr>
            <p:ph idx="1"/>
          </p:nvPr>
        </p:nvSpPr>
        <p:spPr/>
        <p:txBody>
          <a:bodyPr/>
          <a:lstStyle/>
          <a:p>
            <a:pPr>
              <a:defRPr/>
            </a:pPr>
            <a:r>
              <a:rPr lang="en-US" dirty="0"/>
              <a:t>The </a:t>
            </a:r>
            <a:r>
              <a:rPr lang="en-US" b="1" dirty="0"/>
              <a:t>collector</a:t>
            </a:r>
            <a:r>
              <a:rPr lang="en-US" dirty="0"/>
              <a:t> folds the form and places it into the document pocket of the tamper-evident bag. </a:t>
            </a:r>
          </a:p>
          <a:p>
            <a:pPr>
              <a:defRPr/>
            </a:pPr>
            <a:r>
              <a:rPr lang="en-US" dirty="0"/>
              <a:t>The collector, in the presence of the defendant, removes the adhesive strip and folds the top of the bag over the front pocket guidelines.</a:t>
            </a:r>
          </a:p>
          <a:p>
            <a:endParaRPr lang="en-US" dirty="0"/>
          </a:p>
        </p:txBody>
      </p:sp>
      <p:graphicFrame>
        <p:nvGraphicFramePr>
          <p:cNvPr id="4" name="Object 6">
            <a:extLst>
              <a:ext uri="{FF2B5EF4-FFF2-40B4-BE49-F238E27FC236}">
                <a16:creationId xmlns:a16="http://schemas.microsoft.com/office/drawing/2014/main" id="{CF9EE9CD-7F87-45BB-80ED-67A5ED46A89F}"/>
              </a:ext>
            </a:extLst>
          </p:cNvPr>
          <p:cNvGraphicFramePr>
            <a:graphicFrameLocks noChangeAspect="1"/>
          </p:cNvGraphicFramePr>
          <p:nvPr>
            <p:extLst>
              <p:ext uri="{D42A27DB-BD31-4B8C-83A1-F6EECF244321}">
                <p14:modId xmlns:p14="http://schemas.microsoft.com/office/powerpoint/2010/main" val="3428536321"/>
              </p:ext>
            </p:extLst>
          </p:nvPr>
        </p:nvGraphicFramePr>
        <p:xfrm>
          <a:off x="4000500" y="3741038"/>
          <a:ext cx="7445375" cy="2965450"/>
        </p:xfrm>
        <a:graphic>
          <a:graphicData uri="http://schemas.openxmlformats.org/presentationml/2006/ole">
            <mc:AlternateContent xmlns:mc="http://schemas.openxmlformats.org/markup-compatibility/2006">
              <mc:Choice xmlns:v="urn:schemas-microsoft-com:vml" Requires="v">
                <p:oleObj name="Document" r:id="rId2" imgW="5715000" imgH="2200275" progId="WP9Doc">
                  <p:embed/>
                </p:oleObj>
              </mc:Choice>
              <mc:Fallback>
                <p:oleObj name="Document" r:id="rId2" imgW="5715000" imgH="2200275" progId="WP9Doc">
                  <p:embed/>
                  <p:pic>
                    <p:nvPicPr>
                      <p:cNvPr id="59397" name="Object 6">
                        <a:extLst>
                          <a:ext uri="{FF2B5EF4-FFF2-40B4-BE49-F238E27FC236}">
                            <a16:creationId xmlns:a16="http://schemas.microsoft.com/office/drawing/2014/main" id="{E6243766-BCDA-41CD-B4FE-F529105FD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741038"/>
                        <a:ext cx="7445375" cy="29654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290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8D8A-1D1B-43D1-9C0E-A3128ED17166}"/>
              </a:ext>
            </a:extLst>
          </p:cNvPr>
          <p:cNvSpPr>
            <a:spLocks noGrp="1"/>
          </p:cNvSpPr>
          <p:nvPr>
            <p:ph type="title"/>
          </p:nvPr>
        </p:nvSpPr>
        <p:spPr/>
        <p:txBody>
          <a:bodyPr/>
          <a:lstStyle/>
          <a:p>
            <a:r>
              <a:rPr lang="en-US" altLang="en-US" dirty="0"/>
              <a:t>DILUTE URINE</a:t>
            </a:r>
            <a:endParaRPr lang="en-US" dirty="0"/>
          </a:p>
        </p:txBody>
      </p:sp>
      <p:sp>
        <p:nvSpPr>
          <p:cNvPr id="3" name="Content Placeholder 2">
            <a:extLst>
              <a:ext uri="{FF2B5EF4-FFF2-40B4-BE49-F238E27FC236}">
                <a16:creationId xmlns:a16="http://schemas.microsoft.com/office/drawing/2014/main" id="{F62D8A32-1DC3-4985-84FB-7F4BA57D46E5}"/>
              </a:ext>
            </a:extLst>
          </p:cNvPr>
          <p:cNvSpPr>
            <a:spLocks noGrp="1"/>
          </p:cNvSpPr>
          <p:nvPr>
            <p:ph idx="1"/>
          </p:nvPr>
        </p:nvSpPr>
        <p:spPr/>
        <p:txBody>
          <a:bodyPr/>
          <a:lstStyle/>
          <a:p>
            <a:pPr>
              <a:lnSpc>
                <a:spcPct val="80000"/>
              </a:lnSpc>
            </a:pPr>
            <a:r>
              <a:rPr lang="en-US" altLang="en-US" dirty="0"/>
              <a:t>Dilute urine can be an indication that a defendant is attempting to “flush” his/her system with excess fluid to avoid drug detection.</a:t>
            </a:r>
          </a:p>
          <a:p>
            <a:pPr>
              <a:lnSpc>
                <a:spcPct val="80000"/>
              </a:lnSpc>
            </a:pPr>
            <a:endParaRPr lang="en-US" altLang="en-US" sz="1050" dirty="0"/>
          </a:p>
          <a:p>
            <a:pPr>
              <a:lnSpc>
                <a:spcPct val="80000"/>
              </a:lnSpc>
            </a:pPr>
            <a:r>
              <a:rPr lang="en-US" altLang="en-US" dirty="0"/>
              <a:t>Products sold to “beat drug tests” commonly use flushing as the method to avoid detection. </a:t>
            </a:r>
          </a:p>
          <a:p>
            <a:pPr>
              <a:lnSpc>
                <a:spcPct val="80000"/>
              </a:lnSpc>
            </a:pPr>
            <a:endParaRPr lang="en-US" altLang="en-US" sz="1050" dirty="0"/>
          </a:p>
          <a:p>
            <a:pPr>
              <a:lnSpc>
                <a:spcPct val="80000"/>
              </a:lnSpc>
            </a:pPr>
            <a:r>
              <a:rPr lang="en-US" altLang="en-US" dirty="0"/>
              <a:t>It is important to note on the COC form if urine appears dilute. </a:t>
            </a:r>
          </a:p>
          <a:p>
            <a:pPr>
              <a:lnSpc>
                <a:spcPct val="80000"/>
              </a:lnSpc>
            </a:pPr>
            <a:endParaRPr lang="en-US" altLang="en-US" sz="1050" dirty="0"/>
          </a:p>
          <a:p>
            <a:pPr>
              <a:lnSpc>
                <a:spcPct val="80000"/>
              </a:lnSpc>
            </a:pPr>
            <a:r>
              <a:rPr lang="en-US" altLang="en-US" dirty="0"/>
              <a:t>If a pattern of providing dilute urines is noticed, the collector should communicate this with the Probation Officer.</a:t>
            </a:r>
          </a:p>
          <a:p>
            <a:endParaRPr lang="en-US" dirty="0"/>
          </a:p>
        </p:txBody>
      </p:sp>
    </p:spTree>
    <p:extLst>
      <p:ext uri="{BB962C8B-B14F-4D97-AF65-F5344CB8AC3E}">
        <p14:creationId xmlns:p14="http://schemas.microsoft.com/office/powerpoint/2010/main" val="3420688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7FF4-555E-49C2-A087-84EC25EB132B}"/>
              </a:ext>
            </a:extLst>
          </p:cNvPr>
          <p:cNvSpPr>
            <a:spLocks noGrp="1"/>
          </p:cNvSpPr>
          <p:nvPr>
            <p:ph type="title"/>
          </p:nvPr>
        </p:nvSpPr>
        <p:spPr/>
        <p:txBody>
          <a:bodyPr/>
          <a:lstStyle/>
          <a:p>
            <a:r>
              <a:rPr lang="en-US" dirty="0"/>
              <a:t>storage and delivery</a:t>
            </a:r>
          </a:p>
        </p:txBody>
      </p:sp>
      <p:sp>
        <p:nvSpPr>
          <p:cNvPr id="3" name="Content Placeholder 2">
            <a:extLst>
              <a:ext uri="{FF2B5EF4-FFF2-40B4-BE49-F238E27FC236}">
                <a16:creationId xmlns:a16="http://schemas.microsoft.com/office/drawing/2014/main" id="{0F0FC37F-5982-4419-A00B-11911B148410}"/>
              </a:ext>
            </a:extLst>
          </p:cNvPr>
          <p:cNvSpPr>
            <a:spLocks noGrp="1"/>
          </p:cNvSpPr>
          <p:nvPr>
            <p:ph idx="1"/>
          </p:nvPr>
        </p:nvSpPr>
        <p:spPr/>
        <p:txBody>
          <a:bodyPr>
            <a:normAutofit fontScale="85000" lnSpcReduction="20000"/>
          </a:bodyPr>
          <a:lstStyle/>
          <a:p>
            <a:pPr>
              <a:lnSpc>
                <a:spcPct val="90000"/>
              </a:lnSpc>
              <a:defRPr/>
            </a:pPr>
            <a:r>
              <a:rPr lang="en-US" sz="2800" dirty="0"/>
              <a:t>Postal Delivery – bagged specimen with COC form shall be placed in a mailer box provided by USPO.  Verify mailer boxes address below:</a:t>
            </a:r>
          </a:p>
          <a:p>
            <a:pPr marL="0" indent="0">
              <a:lnSpc>
                <a:spcPct val="90000"/>
              </a:lnSpc>
              <a:buNone/>
              <a:defRPr/>
            </a:pPr>
            <a:r>
              <a:rPr lang="en-US" sz="2800" dirty="0"/>
              <a:t>	</a:t>
            </a:r>
            <a:r>
              <a:rPr lang="en-US" dirty="0"/>
              <a:t>US PROBATION</a:t>
            </a:r>
          </a:p>
          <a:p>
            <a:pPr marL="0" indent="0">
              <a:lnSpc>
                <a:spcPct val="90000"/>
              </a:lnSpc>
              <a:buNone/>
              <a:defRPr/>
            </a:pPr>
            <a:r>
              <a:rPr lang="en-US" dirty="0"/>
              <a:t>	P.O. Box 777</a:t>
            </a:r>
          </a:p>
          <a:p>
            <a:pPr marL="0" indent="0">
              <a:lnSpc>
                <a:spcPct val="90000"/>
              </a:lnSpc>
              <a:buNone/>
              <a:defRPr/>
            </a:pPr>
            <a:r>
              <a:rPr lang="en-US" dirty="0"/>
              <a:t>	Albuquerque, NM, 87103-9861</a:t>
            </a:r>
          </a:p>
          <a:p>
            <a:pPr marL="0" indent="0">
              <a:lnSpc>
                <a:spcPct val="90000"/>
              </a:lnSpc>
              <a:buNone/>
              <a:defRPr/>
            </a:pPr>
            <a:endParaRPr lang="en-US" dirty="0"/>
          </a:p>
          <a:p>
            <a:pPr>
              <a:lnSpc>
                <a:spcPct val="90000"/>
              </a:lnSpc>
              <a:defRPr/>
            </a:pPr>
            <a:r>
              <a:rPr lang="en-US" sz="2800" dirty="0"/>
              <a:t>Staff Courier – bagged specimen with enclosed COC form will be delivered to </a:t>
            </a:r>
          </a:p>
          <a:p>
            <a:pPr marL="914400" lvl="2" indent="0">
              <a:lnSpc>
                <a:spcPct val="90000"/>
              </a:lnSpc>
              <a:buNone/>
              <a:defRPr/>
            </a:pPr>
            <a:r>
              <a:rPr lang="en-US" sz="2000" dirty="0"/>
              <a:t>500 Gold Avenue SW, Suite #10226</a:t>
            </a:r>
          </a:p>
          <a:p>
            <a:pPr marL="914400" lvl="2" indent="0">
              <a:lnSpc>
                <a:spcPct val="90000"/>
              </a:lnSpc>
              <a:buNone/>
              <a:defRPr/>
            </a:pPr>
            <a:r>
              <a:rPr lang="en-US" sz="2000" dirty="0"/>
              <a:t>Albuquerque, NM  87102</a:t>
            </a:r>
          </a:p>
          <a:p>
            <a:endParaRPr lang="en-US" dirty="0"/>
          </a:p>
        </p:txBody>
      </p:sp>
    </p:spTree>
    <p:extLst>
      <p:ext uri="{BB962C8B-B14F-4D97-AF65-F5344CB8AC3E}">
        <p14:creationId xmlns:p14="http://schemas.microsoft.com/office/powerpoint/2010/main" val="104513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5444-E065-4DF5-9A6C-FBB8174CACD0}"/>
              </a:ext>
            </a:extLst>
          </p:cNvPr>
          <p:cNvSpPr>
            <a:spLocks noGrp="1"/>
          </p:cNvSpPr>
          <p:nvPr>
            <p:ph type="title"/>
          </p:nvPr>
        </p:nvSpPr>
        <p:spPr/>
        <p:txBody>
          <a:bodyPr/>
          <a:lstStyle/>
          <a:p>
            <a:r>
              <a:rPr lang="en-US" dirty="0"/>
              <a:t>Storage and delivery</a:t>
            </a:r>
          </a:p>
        </p:txBody>
      </p:sp>
      <p:sp>
        <p:nvSpPr>
          <p:cNvPr id="3" name="Content Placeholder 2">
            <a:extLst>
              <a:ext uri="{FF2B5EF4-FFF2-40B4-BE49-F238E27FC236}">
                <a16:creationId xmlns:a16="http://schemas.microsoft.com/office/drawing/2014/main" id="{3B0C8F9E-ABBB-4DB7-9953-C72F481DF962}"/>
              </a:ext>
            </a:extLst>
          </p:cNvPr>
          <p:cNvSpPr>
            <a:spLocks noGrp="1"/>
          </p:cNvSpPr>
          <p:nvPr>
            <p:ph idx="1"/>
          </p:nvPr>
        </p:nvSpPr>
        <p:spPr/>
        <p:txBody>
          <a:bodyPr/>
          <a:lstStyle/>
          <a:p>
            <a:pPr>
              <a:lnSpc>
                <a:spcPct val="90000"/>
              </a:lnSpc>
            </a:pPr>
            <a:r>
              <a:rPr lang="en-US" altLang="en-US" dirty="0"/>
              <a:t>The collector will store the UA specimens in a secured and locked refrigerator for no more than 3 days for postal delivery, or no more than 4 days for staff courier.    </a:t>
            </a:r>
          </a:p>
          <a:p>
            <a:pPr>
              <a:lnSpc>
                <a:spcPct val="90000"/>
              </a:lnSpc>
            </a:pPr>
            <a:r>
              <a:rPr lang="en-US" altLang="en-US" dirty="0"/>
              <a:t>Specimens being tested for alcohol should be mailed off on the same day of collection, or no later than the next day.                                       </a:t>
            </a:r>
            <a:endParaRPr lang="en-US" altLang="en-US" i="1" dirty="0"/>
          </a:p>
          <a:p>
            <a:pPr algn="ctr">
              <a:lnSpc>
                <a:spcPct val="90000"/>
              </a:lnSpc>
              <a:buNone/>
            </a:pPr>
            <a:r>
              <a:rPr lang="en-US" altLang="en-US" i="1" dirty="0"/>
              <a:t>	</a:t>
            </a:r>
            <a:r>
              <a:rPr lang="en-US" altLang="en-US" b="1" i="1" dirty="0"/>
              <a:t>As a general rule specimens should be delivered to the testing laboratory as soon as possible. </a:t>
            </a:r>
          </a:p>
          <a:p>
            <a:endParaRPr lang="en-US" dirty="0"/>
          </a:p>
        </p:txBody>
      </p:sp>
    </p:spTree>
    <p:extLst>
      <p:ext uri="{BB962C8B-B14F-4D97-AF65-F5344CB8AC3E}">
        <p14:creationId xmlns:p14="http://schemas.microsoft.com/office/powerpoint/2010/main" val="840189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32D5-927B-4C9B-ACE3-E5AF96BE7F29}"/>
              </a:ext>
            </a:extLst>
          </p:cNvPr>
          <p:cNvSpPr>
            <a:spLocks noGrp="1"/>
          </p:cNvSpPr>
          <p:nvPr>
            <p:ph type="title"/>
          </p:nvPr>
        </p:nvSpPr>
        <p:spPr/>
        <p:txBody>
          <a:bodyPr/>
          <a:lstStyle/>
          <a:p>
            <a:r>
              <a:rPr lang="en-US" altLang="en-US" dirty="0"/>
              <a:t>Stalling &amp; Subsequent Attempts</a:t>
            </a:r>
            <a:endParaRPr lang="en-US" dirty="0"/>
          </a:p>
        </p:txBody>
      </p:sp>
      <p:sp>
        <p:nvSpPr>
          <p:cNvPr id="3" name="Content Placeholder 2">
            <a:extLst>
              <a:ext uri="{FF2B5EF4-FFF2-40B4-BE49-F238E27FC236}">
                <a16:creationId xmlns:a16="http://schemas.microsoft.com/office/drawing/2014/main" id="{A690BBC8-8C96-4E6F-A4AC-2EF038ACDF73}"/>
              </a:ext>
            </a:extLst>
          </p:cNvPr>
          <p:cNvSpPr>
            <a:spLocks noGrp="1"/>
          </p:cNvSpPr>
          <p:nvPr>
            <p:ph idx="1"/>
          </p:nvPr>
        </p:nvSpPr>
        <p:spPr/>
        <p:txBody>
          <a:bodyPr>
            <a:normAutofit fontScale="92500" lnSpcReduction="10000"/>
          </a:bodyPr>
          <a:lstStyle/>
          <a:p>
            <a:pPr>
              <a:lnSpc>
                <a:spcPct val="90000"/>
              </a:lnSpc>
            </a:pPr>
            <a:r>
              <a:rPr lang="en-US" altLang="en-US" sz="2600" dirty="0"/>
              <a:t>If the defendant is unable to provide an immediate  sample, the collector  may allow the defendant to drink not more than 8 ounces of liquid within a 30-minute time period. </a:t>
            </a:r>
            <a:endParaRPr lang="en-US" altLang="en-US" sz="1200" dirty="0"/>
          </a:p>
          <a:p>
            <a:pPr>
              <a:lnSpc>
                <a:spcPct val="90000"/>
              </a:lnSpc>
            </a:pPr>
            <a:r>
              <a:rPr lang="en-US" altLang="en-US" sz="2600" dirty="0"/>
              <a:t>If the defendant is still unable to provide a specimen within two hours, the collector will complete the appropriate section of the COC form noting the stall and fax it to the supervising officer. </a:t>
            </a:r>
          </a:p>
          <a:p>
            <a:pPr>
              <a:lnSpc>
                <a:spcPct val="90000"/>
              </a:lnSpc>
            </a:pPr>
            <a:endParaRPr lang="en-US" altLang="en-US" sz="1200" dirty="0"/>
          </a:p>
          <a:p>
            <a:pPr>
              <a:lnSpc>
                <a:spcPct val="90000"/>
              </a:lnSpc>
            </a:pPr>
            <a:r>
              <a:rPr lang="en-US" altLang="en-US" sz="2600" dirty="0"/>
              <a:t>The unused bottle and any other supplies used should be destroyed.</a:t>
            </a:r>
          </a:p>
          <a:p>
            <a:pPr lvl="1">
              <a:lnSpc>
                <a:spcPct val="90000"/>
              </a:lnSpc>
            </a:pPr>
            <a:r>
              <a:rPr lang="en-US" altLang="en-US" sz="2200" dirty="0"/>
              <a:t>Save COC for documentation</a:t>
            </a:r>
          </a:p>
          <a:p>
            <a:endParaRPr lang="en-US" dirty="0"/>
          </a:p>
        </p:txBody>
      </p:sp>
    </p:spTree>
    <p:extLst>
      <p:ext uri="{BB962C8B-B14F-4D97-AF65-F5344CB8AC3E}">
        <p14:creationId xmlns:p14="http://schemas.microsoft.com/office/powerpoint/2010/main" val="206840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1968-4A25-4F98-B166-939B26578407}"/>
              </a:ext>
            </a:extLst>
          </p:cNvPr>
          <p:cNvSpPr>
            <a:spLocks noGrp="1"/>
          </p:cNvSpPr>
          <p:nvPr>
            <p:ph type="title"/>
          </p:nvPr>
        </p:nvSpPr>
        <p:spPr/>
        <p:txBody>
          <a:bodyPr/>
          <a:lstStyle/>
          <a:p>
            <a:r>
              <a:rPr lang="en-US" dirty="0"/>
              <a:t>Failure to Provide</a:t>
            </a:r>
          </a:p>
        </p:txBody>
      </p:sp>
      <p:sp>
        <p:nvSpPr>
          <p:cNvPr id="3" name="Content Placeholder 2">
            <a:extLst>
              <a:ext uri="{FF2B5EF4-FFF2-40B4-BE49-F238E27FC236}">
                <a16:creationId xmlns:a16="http://schemas.microsoft.com/office/drawing/2014/main" id="{2ED3E83C-C5A8-4A2A-8D69-E05DB1F80DEB}"/>
              </a:ext>
            </a:extLst>
          </p:cNvPr>
          <p:cNvSpPr>
            <a:spLocks noGrp="1"/>
          </p:cNvSpPr>
          <p:nvPr>
            <p:ph idx="1"/>
          </p:nvPr>
        </p:nvSpPr>
        <p:spPr/>
        <p:txBody>
          <a:bodyPr/>
          <a:lstStyle/>
          <a:p>
            <a:r>
              <a:rPr lang="en-US" dirty="0"/>
              <a:t>If the client does not appear for random drug testing, or if the client does not provide sufficient volume, the vendor must notify the Probation Office within 24 hours. </a:t>
            </a:r>
          </a:p>
          <a:p>
            <a:endParaRPr lang="en-US" dirty="0"/>
          </a:p>
        </p:txBody>
      </p:sp>
    </p:spTree>
    <p:extLst>
      <p:ext uri="{BB962C8B-B14F-4D97-AF65-F5344CB8AC3E}">
        <p14:creationId xmlns:p14="http://schemas.microsoft.com/office/powerpoint/2010/main" val="3727623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FCF4-E148-46C0-9B82-7EF69D938E0A}"/>
              </a:ext>
            </a:extLst>
          </p:cNvPr>
          <p:cNvSpPr>
            <a:spLocks noGrp="1"/>
          </p:cNvSpPr>
          <p:nvPr>
            <p:ph type="title"/>
          </p:nvPr>
        </p:nvSpPr>
        <p:spPr/>
        <p:txBody>
          <a:bodyPr/>
          <a:lstStyle/>
          <a:p>
            <a:r>
              <a:rPr lang="en-US" dirty="0"/>
              <a:t>Supplies	</a:t>
            </a:r>
          </a:p>
        </p:txBody>
      </p:sp>
      <p:sp>
        <p:nvSpPr>
          <p:cNvPr id="3" name="Content Placeholder 2">
            <a:extLst>
              <a:ext uri="{FF2B5EF4-FFF2-40B4-BE49-F238E27FC236}">
                <a16:creationId xmlns:a16="http://schemas.microsoft.com/office/drawing/2014/main" id="{FEF46973-3ED6-43A8-B588-201C7E8DCAB3}"/>
              </a:ext>
            </a:extLst>
          </p:cNvPr>
          <p:cNvSpPr>
            <a:spLocks noGrp="1"/>
          </p:cNvSpPr>
          <p:nvPr>
            <p:ph idx="1"/>
          </p:nvPr>
        </p:nvSpPr>
        <p:spPr/>
        <p:txBody>
          <a:bodyPr>
            <a:normAutofit lnSpcReduction="10000"/>
          </a:bodyPr>
          <a:lstStyle/>
          <a:p>
            <a:r>
              <a:rPr lang="en-US" dirty="0"/>
              <a:t>All supplies are provided by USPO</a:t>
            </a:r>
          </a:p>
          <a:p>
            <a:endParaRPr lang="en-US" dirty="0"/>
          </a:p>
          <a:p>
            <a:r>
              <a:rPr lang="en-US" dirty="0"/>
              <a:t>Use only supplies provided by USPO and do not use USPO supplies for other collections </a:t>
            </a:r>
          </a:p>
          <a:p>
            <a:endParaRPr lang="en-US" dirty="0"/>
          </a:p>
          <a:p>
            <a:r>
              <a:rPr lang="en-US" dirty="0"/>
              <a:t>Submit a Supply Request Form via e-mail to </a:t>
            </a:r>
            <a:r>
              <a:rPr lang="en-US" dirty="0">
                <a:hlinkClick r:id="rId2"/>
              </a:rPr>
              <a:t>nmppdb_druglab@nmp.uscourts.gov</a:t>
            </a:r>
            <a:r>
              <a:rPr lang="en-US" dirty="0"/>
              <a:t> or fax 505-348-2716 when more supplies are needed.  Please allow 7-10 days for shipping</a:t>
            </a:r>
          </a:p>
          <a:p>
            <a:endParaRPr lang="en-US" dirty="0"/>
          </a:p>
        </p:txBody>
      </p:sp>
    </p:spTree>
    <p:extLst>
      <p:ext uri="{BB962C8B-B14F-4D97-AF65-F5344CB8AC3E}">
        <p14:creationId xmlns:p14="http://schemas.microsoft.com/office/powerpoint/2010/main" val="4263401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D0D9-73A0-407D-8D73-874D7D4FEDB4}"/>
              </a:ext>
            </a:extLst>
          </p:cNvPr>
          <p:cNvSpPr>
            <a:spLocks noGrp="1"/>
          </p:cNvSpPr>
          <p:nvPr>
            <p:ph type="title"/>
          </p:nvPr>
        </p:nvSpPr>
        <p:spPr/>
        <p:txBody>
          <a:bodyPr/>
          <a:lstStyle/>
          <a:p>
            <a:r>
              <a:rPr lang="en-US" dirty="0"/>
              <a:t>Common “no tests” or rejected samples</a:t>
            </a:r>
          </a:p>
        </p:txBody>
      </p:sp>
      <p:sp>
        <p:nvSpPr>
          <p:cNvPr id="3" name="Content Placeholder 2">
            <a:extLst>
              <a:ext uri="{FF2B5EF4-FFF2-40B4-BE49-F238E27FC236}">
                <a16:creationId xmlns:a16="http://schemas.microsoft.com/office/drawing/2014/main" id="{707EDF7D-2B18-4316-8A48-1132C3ECC430}"/>
              </a:ext>
            </a:extLst>
          </p:cNvPr>
          <p:cNvSpPr>
            <a:spLocks noGrp="1"/>
          </p:cNvSpPr>
          <p:nvPr>
            <p:ph idx="1"/>
          </p:nvPr>
        </p:nvSpPr>
        <p:spPr/>
        <p:txBody>
          <a:bodyPr/>
          <a:lstStyle/>
          <a:p>
            <a:pPr>
              <a:defRPr/>
            </a:pPr>
            <a:r>
              <a:rPr lang="en-US" dirty="0">
                <a:cs typeface="Arial" pitchFamily="34" charset="0"/>
              </a:rPr>
              <a:t>TAMPER SEALS </a:t>
            </a:r>
          </a:p>
          <a:p>
            <a:pPr marL="0" indent="0">
              <a:buFont typeface="Wingdings" panose="05000000000000000000" pitchFamily="2" charset="2"/>
              <a:buNone/>
              <a:defRPr/>
            </a:pPr>
            <a:r>
              <a:rPr lang="en-US" dirty="0">
                <a:cs typeface="Arial" pitchFamily="34" charset="0"/>
              </a:rPr>
              <a:t>	1) broken</a:t>
            </a:r>
          </a:p>
          <a:p>
            <a:pPr marL="0" indent="0">
              <a:buFont typeface="Wingdings" panose="05000000000000000000" pitchFamily="2" charset="2"/>
              <a:buNone/>
              <a:defRPr/>
            </a:pPr>
            <a:r>
              <a:rPr lang="en-US" dirty="0">
                <a:cs typeface="Arial" pitchFamily="34" charset="0"/>
              </a:rPr>
              <a:t>	2) no initials</a:t>
            </a:r>
          </a:p>
          <a:p>
            <a:pPr marL="0" indent="0">
              <a:buFont typeface="Wingdings" panose="05000000000000000000" pitchFamily="2" charset="2"/>
              <a:buNone/>
              <a:defRPr/>
            </a:pPr>
            <a:r>
              <a:rPr lang="en-US" dirty="0">
                <a:cs typeface="Arial" pitchFamily="34" charset="0"/>
              </a:rPr>
              <a:t>	</a:t>
            </a:r>
          </a:p>
          <a:p>
            <a:pPr>
              <a:defRPr/>
            </a:pPr>
            <a:r>
              <a:rPr lang="en-US" dirty="0">
                <a:cs typeface="Arial" pitchFamily="34" charset="0"/>
              </a:rPr>
              <a:t>SIGNATURES </a:t>
            </a:r>
          </a:p>
          <a:p>
            <a:pPr marL="0" indent="0">
              <a:buFont typeface="Wingdings" panose="05000000000000000000" pitchFamily="2" charset="2"/>
              <a:buNone/>
              <a:defRPr/>
            </a:pPr>
            <a:r>
              <a:rPr lang="en-US" dirty="0">
                <a:cs typeface="Arial" pitchFamily="34" charset="0"/>
              </a:rPr>
              <a:t>	1) defendant and/or collector missing on COC form</a:t>
            </a:r>
          </a:p>
          <a:p>
            <a:pPr marL="0" indent="0">
              <a:buFont typeface="Wingdings" panose="05000000000000000000" pitchFamily="2" charset="2"/>
              <a:buNone/>
              <a:defRPr/>
            </a:pPr>
            <a:r>
              <a:rPr lang="en-US" dirty="0">
                <a:cs typeface="Arial" pitchFamily="34" charset="0"/>
              </a:rPr>
              <a:t>	2) defendant missing on specimen ID label on bottle</a:t>
            </a:r>
          </a:p>
          <a:p>
            <a:endParaRPr lang="en-US" dirty="0"/>
          </a:p>
        </p:txBody>
      </p:sp>
    </p:spTree>
    <p:extLst>
      <p:ext uri="{BB962C8B-B14F-4D97-AF65-F5344CB8AC3E}">
        <p14:creationId xmlns:p14="http://schemas.microsoft.com/office/powerpoint/2010/main" val="270739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E325-C1C0-4E5F-A20E-C221818B5BB2}"/>
              </a:ext>
            </a:extLst>
          </p:cNvPr>
          <p:cNvSpPr>
            <a:spLocks noGrp="1"/>
          </p:cNvSpPr>
          <p:nvPr>
            <p:ph type="title"/>
          </p:nvPr>
        </p:nvSpPr>
        <p:spPr/>
        <p:txBody>
          <a:bodyPr/>
          <a:lstStyle/>
          <a:p>
            <a:r>
              <a:rPr lang="en-US" altLang="en-US" dirty="0"/>
              <a:t>Collector Certification</a:t>
            </a:r>
            <a:endParaRPr lang="en-US" dirty="0"/>
          </a:p>
        </p:txBody>
      </p:sp>
      <p:sp>
        <p:nvSpPr>
          <p:cNvPr id="3" name="Content Placeholder 2">
            <a:extLst>
              <a:ext uri="{FF2B5EF4-FFF2-40B4-BE49-F238E27FC236}">
                <a16:creationId xmlns:a16="http://schemas.microsoft.com/office/drawing/2014/main" id="{6AB7B6B5-0176-401F-A224-508374CC67BB}"/>
              </a:ext>
            </a:extLst>
          </p:cNvPr>
          <p:cNvSpPr>
            <a:spLocks noGrp="1"/>
          </p:cNvSpPr>
          <p:nvPr>
            <p:ph idx="1"/>
          </p:nvPr>
        </p:nvSpPr>
        <p:spPr/>
        <p:txBody>
          <a:bodyPr/>
          <a:lstStyle/>
          <a:p>
            <a:r>
              <a:rPr lang="en-US" altLang="en-US" dirty="0"/>
              <a:t>All personnel who perform urine collections must be trained by a U. S. Probation/Pretrial Officer or Lab staff. The on-site laboratory will maintain a file on each collector which will include documentation of proficiency and a signed acknowledgment-of-training form. </a:t>
            </a:r>
          </a:p>
          <a:p>
            <a:endParaRPr lang="en-US" dirty="0"/>
          </a:p>
        </p:txBody>
      </p:sp>
    </p:spTree>
    <p:extLst>
      <p:ext uri="{BB962C8B-B14F-4D97-AF65-F5344CB8AC3E}">
        <p14:creationId xmlns:p14="http://schemas.microsoft.com/office/powerpoint/2010/main" val="2456655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51E5-E8B4-4FC9-B516-B32E65EF552D}"/>
              </a:ext>
            </a:extLst>
          </p:cNvPr>
          <p:cNvSpPr>
            <a:spLocks noGrp="1"/>
          </p:cNvSpPr>
          <p:nvPr>
            <p:ph type="title"/>
          </p:nvPr>
        </p:nvSpPr>
        <p:spPr/>
        <p:txBody>
          <a:bodyPr/>
          <a:lstStyle/>
          <a:p>
            <a:r>
              <a:rPr lang="en-US" dirty="0"/>
              <a:t>No Tests</a:t>
            </a:r>
          </a:p>
        </p:txBody>
      </p:sp>
      <p:sp>
        <p:nvSpPr>
          <p:cNvPr id="3" name="Content Placeholder 2">
            <a:extLst>
              <a:ext uri="{FF2B5EF4-FFF2-40B4-BE49-F238E27FC236}">
                <a16:creationId xmlns:a16="http://schemas.microsoft.com/office/drawing/2014/main" id="{EA015A9A-4953-47DD-A0E5-9E06234B6E3B}"/>
              </a:ext>
            </a:extLst>
          </p:cNvPr>
          <p:cNvSpPr>
            <a:spLocks noGrp="1"/>
          </p:cNvSpPr>
          <p:nvPr>
            <p:ph idx="1"/>
          </p:nvPr>
        </p:nvSpPr>
        <p:spPr/>
        <p:txBody>
          <a:bodyPr>
            <a:normAutofit fontScale="92500" lnSpcReduction="20000"/>
          </a:bodyPr>
          <a:lstStyle/>
          <a:p>
            <a:pPr>
              <a:defRPr/>
            </a:pPr>
            <a:r>
              <a:rPr lang="en-US" dirty="0"/>
              <a:t>SPECIMEN ID LABELS </a:t>
            </a:r>
          </a:p>
          <a:p>
            <a:pPr marL="0" indent="0">
              <a:buFont typeface="Wingdings" panose="05000000000000000000" pitchFamily="2" charset="2"/>
              <a:buNone/>
              <a:defRPr/>
            </a:pPr>
            <a:r>
              <a:rPr lang="en-US" dirty="0"/>
              <a:t>	1) none on bottle and/or not signed</a:t>
            </a:r>
          </a:p>
          <a:p>
            <a:pPr marL="0" indent="0">
              <a:buFont typeface="Wingdings" panose="05000000000000000000" pitchFamily="2" charset="2"/>
              <a:buNone/>
              <a:defRPr/>
            </a:pPr>
            <a:r>
              <a:rPr lang="en-US" dirty="0"/>
              <a:t>	2) none on COC form</a:t>
            </a:r>
          </a:p>
          <a:p>
            <a:pPr marL="0" indent="0">
              <a:buFont typeface="Wingdings" panose="05000000000000000000" pitchFamily="2" charset="2"/>
              <a:buNone/>
              <a:defRPr/>
            </a:pPr>
            <a:r>
              <a:rPr lang="en-US" dirty="0"/>
              <a:t>	3) numbers on bottle and COC do not match</a:t>
            </a:r>
          </a:p>
          <a:p>
            <a:pPr>
              <a:defRPr/>
            </a:pPr>
            <a:endParaRPr lang="en-US" dirty="0"/>
          </a:p>
          <a:p>
            <a:pPr>
              <a:defRPr/>
            </a:pPr>
            <a:r>
              <a:rPr lang="en-US" dirty="0"/>
              <a:t>URINE VOLUME </a:t>
            </a:r>
          </a:p>
          <a:p>
            <a:pPr marL="0" indent="0">
              <a:buFont typeface="Wingdings" panose="05000000000000000000" pitchFamily="2" charset="2"/>
              <a:buNone/>
              <a:defRPr/>
            </a:pPr>
            <a:r>
              <a:rPr lang="en-US" dirty="0"/>
              <a:t>	1) insufficient</a:t>
            </a:r>
          </a:p>
          <a:p>
            <a:pPr marL="0" indent="0">
              <a:buFont typeface="Wingdings" panose="05000000000000000000" pitchFamily="2" charset="2"/>
              <a:buNone/>
              <a:defRPr/>
            </a:pPr>
            <a:r>
              <a:rPr lang="en-US" dirty="0"/>
              <a:t>	2) complete leakage</a:t>
            </a:r>
          </a:p>
          <a:p>
            <a:endParaRPr lang="en-US" dirty="0"/>
          </a:p>
        </p:txBody>
      </p:sp>
    </p:spTree>
    <p:extLst>
      <p:ext uri="{BB962C8B-B14F-4D97-AF65-F5344CB8AC3E}">
        <p14:creationId xmlns:p14="http://schemas.microsoft.com/office/powerpoint/2010/main" val="2847046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4790CD-BCA4-4657-A4BF-25C7E87C680E}"/>
              </a:ext>
            </a:extLst>
          </p:cNvPr>
          <p:cNvSpPr/>
          <p:nvPr/>
        </p:nvSpPr>
        <p:spPr>
          <a:xfrm>
            <a:off x="590550" y="1587500"/>
            <a:ext cx="11010900" cy="2585323"/>
          </a:xfrm>
          <a:prstGeom prst="rect">
            <a:avLst/>
          </a:prstGeom>
        </p:spPr>
        <p:txBody>
          <a:bodyPr wrap="square">
            <a:spAutoFit/>
          </a:bodyPr>
          <a:lstStyle/>
          <a:p>
            <a:pPr>
              <a:defRPr/>
            </a:pPr>
            <a:r>
              <a:rPr lang="en-US" dirty="0"/>
              <a:t>SPECIMEN AND COC FORM – </a:t>
            </a:r>
          </a:p>
          <a:p>
            <a:pPr>
              <a:defRPr/>
            </a:pPr>
            <a:r>
              <a:rPr lang="en-US" dirty="0"/>
              <a:t>	1) No COC received</a:t>
            </a:r>
          </a:p>
          <a:p>
            <a:pPr>
              <a:defRPr/>
            </a:pPr>
            <a:r>
              <a:rPr lang="en-US" dirty="0"/>
              <a:t>	2) No specimen received</a:t>
            </a:r>
          </a:p>
          <a:p>
            <a:pPr>
              <a:defRPr/>
            </a:pPr>
            <a:endParaRPr lang="en-US" dirty="0"/>
          </a:p>
          <a:p>
            <a:pPr>
              <a:defRPr/>
            </a:pPr>
            <a:r>
              <a:rPr lang="en-US" dirty="0"/>
              <a:t>NO MATCH – </a:t>
            </a:r>
          </a:p>
          <a:p>
            <a:pPr>
              <a:defRPr/>
            </a:pPr>
            <a:r>
              <a:rPr lang="en-US" dirty="0"/>
              <a:t>	1) specimen ID numbers on COC form/bottle </a:t>
            </a:r>
          </a:p>
          <a:p>
            <a:pPr>
              <a:defRPr/>
            </a:pPr>
            <a:r>
              <a:rPr lang="en-US" dirty="0"/>
              <a:t>	2) defendant initials on tamper seal do not match defendant name(do not allow nick names, or aliases)</a:t>
            </a:r>
          </a:p>
          <a:p>
            <a:pPr>
              <a:defRPr/>
            </a:pPr>
            <a:r>
              <a:rPr lang="en-US" dirty="0"/>
              <a:t>	3) name/Pacts # on COC form does not match defendant signature on </a:t>
            </a:r>
            <a:r>
              <a:rPr lang="en-US" b="1" dirty="0"/>
              <a:t>COC form</a:t>
            </a:r>
          </a:p>
          <a:p>
            <a:pPr>
              <a:defRPr/>
            </a:pPr>
            <a:r>
              <a:rPr lang="en-US" dirty="0"/>
              <a:t>	4) name/Pacts # on COC form does not match defendant  signature on </a:t>
            </a:r>
            <a:r>
              <a:rPr lang="en-US" b="1" dirty="0"/>
              <a:t>bottle</a:t>
            </a:r>
          </a:p>
        </p:txBody>
      </p:sp>
    </p:spTree>
    <p:extLst>
      <p:ext uri="{BB962C8B-B14F-4D97-AF65-F5344CB8AC3E}">
        <p14:creationId xmlns:p14="http://schemas.microsoft.com/office/powerpoint/2010/main" val="189283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2728-C6EA-4E04-A5D1-CB6302A53899}"/>
              </a:ext>
            </a:extLst>
          </p:cNvPr>
          <p:cNvSpPr>
            <a:spLocks noGrp="1"/>
          </p:cNvSpPr>
          <p:nvPr>
            <p:ph type="title"/>
          </p:nvPr>
        </p:nvSpPr>
        <p:spPr/>
        <p:txBody>
          <a:bodyPr/>
          <a:lstStyle/>
          <a:p>
            <a:r>
              <a:rPr lang="en-US" altLang="en-US" dirty="0"/>
              <a:t>Correctable errors</a:t>
            </a:r>
            <a:br>
              <a:rPr lang="en-US" altLang="en-US" dirty="0"/>
            </a:br>
            <a:r>
              <a:rPr lang="en-US" altLang="en-US" dirty="0"/>
              <a:t>(detected in presence of defendant)</a:t>
            </a:r>
            <a:endParaRPr lang="en-US" dirty="0"/>
          </a:p>
        </p:txBody>
      </p:sp>
      <p:sp>
        <p:nvSpPr>
          <p:cNvPr id="3" name="Content Placeholder 2">
            <a:extLst>
              <a:ext uri="{FF2B5EF4-FFF2-40B4-BE49-F238E27FC236}">
                <a16:creationId xmlns:a16="http://schemas.microsoft.com/office/drawing/2014/main" id="{83C7AB35-8CFC-4644-A7B4-539FCDC2F090}"/>
              </a:ext>
            </a:extLst>
          </p:cNvPr>
          <p:cNvSpPr>
            <a:spLocks noGrp="1"/>
          </p:cNvSpPr>
          <p:nvPr>
            <p:ph idx="1"/>
          </p:nvPr>
        </p:nvSpPr>
        <p:spPr/>
        <p:txBody>
          <a:bodyPr/>
          <a:lstStyle/>
          <a:p>
            <a:r>
              <a:rPr lang="en-US" altLang="en-US" b="1" dirty="0"/>
              <a:t>Broken tamper seals </a:t>
            </a:r>
            <a:r>
              <a:rPr lang="en-US" altLang="en-US" dirty="0"/>
              <a:t>– ok to place a second seal over the first – be sure top seal is initialed</a:t>
            </a:r>
          </a:p>
          <a:p>
            <a:endParaRPr lang="en-US" altLang="en-US" dirty="0"/>
          </a:p>
          <a:p>
            <a:r>
              <a:rPr lang="en-US" altLang="en-US" b="1" dirty="0"/>
              <a:t>Specimen ID labels </a:t>
            </a:r>
            <a:r>
              <a:rPr lang="en-US" altLang="en-US" dirty="0"/>
              <a:t>– ok to place a second label over the first, on the bottle and/or COC form – be sure top label on bottle is signed. Specimen ID numbers on bottle and COC must match.</a:t>
            </a:r>
          </a:p>
          <a:p>
            <a:endParaRPr lang="en-US" dirty="0"/>
          </a:p>
        </p:txBody>
      </p:sp>
    </p:spTree>
    <p:extLst>
      <p:ext uri="{BB962C8B-B14F-4D97-AF65-F5344CB8AC3E}">
        <p14:creationId xmlns:p14="http://schemas.microsoft.com/office/powerpoint/2010/main" val="3963647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8630-61F3-4987-902D-BDF715859A2A}"/>
              </a:ext>
            </a:extLst>
          </p:cNvPr>
          <p:cNvSpPr>
            <a:spLocks noGrp="1"/>
          </p:cNvSpPr>
          <p:nvPr>
            <p:ph type="title"/>
          </p:nvPr>
        </p:nvSpPr>
        <p:spPr/>
        <p:txBody>
          <a:bodyPr/>
          <a:lstStyle/>
          <a:p>
            <a:r>
              <a:rPr lang="en-US" altLang="en-US" dirty="0"/>
              <a:t>POP QUIZ</a:t>
            </a:r>
            <a:endParaRPr lang="en-US" dirty="0"/>
          </a:p>
        </p:txBody>
      </p:sp>
      <p:sp>
        <p:nvSpPr>
          <p:cNvPr id="3" name="Content Placeholder 2">
            <a:extLst>
              <a:ext uri="{FF2B5EF4-FFF2-40B4-BE49-F238E27FC236}">
                <a16:creationId xmlns:a16="http://schemas.microsoft.com/office/drawing/2014/main" id="{5778D133-B466-4326-ABF4-3F0915DF51FC}"/>
              </a:ext>
            </a:extLst>
          </p:cNvPr>
          <p:cNvSpPr>
            <a:spLocks noGrp="1"/>
          </p:cNvSpPr>
          <p:nvPr>
            <p:ph idx="1"/>
          </p:nvPr>
        </p:nvSpPr>
        <p:spPr/>
        <p:txBody>
          <a:bodyPr/>
          <a:lstStyle/>
          <a:p>
            <a:r>
              <a:rPr lang="en-US" altLang="en-US" dirty="0"/>
              <a:t>True or False?</a:t>
            </a:r>
          </a:p>
          <a:p>
            <a:pPr>
              <a:buNone/>
            </a:pPr>
            <a:r>
              <a:rPr lang="en-US" altLang="en-US" dirty="0"/>
              <a:t>	The specimen ID number on the bottle must match the specimen ID number on the COC form.</a:t>
            </a:r>
          </a:p>
          <a:p>
            <a:r>
              <a:rPr lang="en-US" altLang="en-US" dirty="0"/>
              <a:t>True or False?</a:t>
            </a:r>
          </a:p>
          <a:p>
            <a:pPr>
              <a:buNone/>
            </a:pPr>
            <a:r>
              <a:rPr lang="en-US" altLang="en-US" dirty="0"/>
              <a:t>	After placing the tamper-evident seal over the top of the bottle, the defendant writes his/her initials on it.</a:t>
            </a:r>
          </a:p>
          <a:p>
            <a:endParaRPr lang="en-US" dirty="0"/>
          </a:p>
        </p:txBody>
      </p:sp>
    </p:spTree>
    <p:extLst>
      <p:ext uri="{BB962C8B-B14F-4D97-AF65-F5344CB8AC3E}">
        <p14:creationId xmlns:p14="http://schemas.microsoft.com/office/powerpoint/2010/main" val="1990574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8A79-0706-46C5-9B72-C6681C5D691C}"/>
              </a:ext>
            </a:extLst>
          </p:cNvPr>
          <p:cNvSpPr>
            <a:spLocks noGrp="1"/>
          </p:cNvSpPr>
          <p:nvPr>
            <p:ph type="title"/>
          </p:nvPr>
        </p:nvSpPr>
        <p:spPr/>
        <p:txBody>
          <a:bodyPr/>
          <a:lstStyle/>
          <a:p>
            <a:r>
              <a:rPr lang="en-US" altLang="en-US" dirty="0"/>
              <a:t>POP QUIZ</a:t>
            </a:r>
            <a:endParaRPr lang="en-US" dirty="0"/>
          </a:p>
        </p:txBody>
      </p:sp>
      <p:sp>
        <p:nvSpPr>
          <p:cNvPr id="3" name="Content Placeholder 2">
            <a:extLst>
              <a:ext uri="{FF2B5EF4-FFF2-40B4-BE49-F238E27FC236}">
                <a16:creationId xmlns:a16="http://schemas.microsoft.com/office/drawing/2014/main" id="{7EF4115B-EE78-4B8E-8F80-A76A539B5B03}"/>
              </a:ext>
            </a:extLst>
          </p:cNvPr>
          <p:cNvSpPr>
            <a:spLocks noGrp="1"/>
          </p:cNvSpPr>
          <p:nvPr>
            <p:ph idx="1"/>
          </p:nvPr>
        </p:nvSpPr>
        <p:spPr/>
        <p:txBody>
          <a:bodyPr/>
          <a:lstStyle/>
          <a:p>
            <a:r>
              <a:rPr lang="en-US" altLang="en-US" dirty="0"/>
              <a:t>When does the defendant sign the specimen ID label and affix it to the bottle, before or after urine is collected?</a:t>
            </a:r>
          </a:p>
          <a:p>
            <a:endParaRPr lang="en-US" altLang="en-US" dirty="0"/>
          </a:p>
          <a:p>
            <a:r>
              <a:rPr lang="en-US" altLang="en-US" dirty="0"/>
              <a:t>When does the defendant sign the COC form, before or after the urine is collected? </a:t>
            </a:r>
          </a:p>
          <a:p>
            <a:endParaRPr lang="en-US" dirty="0"/>
          </a:p>
        </p:txBody>
      </p:sp>
    </p:spTree>
    <p:extLst>
      <p:ext uri="{BB962C8B-B14F-4D97-AF65-F5344CB8AC3E}">
        <p14:creationId xmlns:p14="http://schemas.microsoft.com/office/powerpoint/2010/main" val="3104497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BF94-F6B9-4229-A060-647692AF4369}"/>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04D91F38-884F-4E93-A46A-6D7C79F13F30}"/>
              </a:ext>
            </a:extLst>
          </p:cNvPr>
          <p:cNvSpPr>
            <a:spLocks noGrp="1"/>
          </p:cNvSpPr>
          <p:nvPr>
            <p:ph idx="1"/>
          </p:nvPr>
        </p:nvSpPr>
        <p:spPr/>
        <p:txBody>
          <a:bodyPr>
            <a:normAutofit fontScale="77500" lnSpcReduction="20000"/>
          </a:bodyPr>
          <a:lstStyle/>
          <a:p>
            <a:pPr lvl="1" algn="ctr">
              <a:lnSpc>
                <a:spcPct val="90000"/>
              </a:lnSpc>
              <a:buNone/>
              <a:defRPr/>
            </a:pPr>
            <a:r>
              <a:rPr lang="en-US" sz="2000" dirty="0"/>
              <a:t>Questions may be directed to:</a:t>
            </a:r>
          </a:p>
          <a:p>
            <a:pPr lvl="1">
              <a:lnSpc>
                <a:spcPct val="90000"/>
              </a:lnSpc>
              <a:buNone/>
              <a:defRPr/>
            </a:pPr>
            <a:endParaRPr lang="en-US" sz="2000" dirty="0"/>
          </a:p>
          <a:p>
            <a:pPr lvl="1">
              <a:lnSpc>
                <a:spcPct val="90000"/>
              </a:lnSpc>
              <a:buNone/>
              <a:defRPr/>
            </a:pPr>
            <a:r>
              <a:rPr lang="en-US" sz="2000" dirty="0"/>
              <a:t>Drug Analysis Technicians</a:t>
            </a:r>
          </a:p>
          <a:p>
            <a:pPr lvl="1">
              <a:lnSpc>
                <a:spcPct val="90000"/>
              </a:lnSpc>
              <a:defRPr/>
            </a:pPr>
            <a:r>
              <a:rPr lang="en-US" sz="2000" dirty="0"/>
              <a:t>Janean </a:t>
            </a:r>
            <a:r>
              <a:rPr lang="en-US" sz="2000" dirty="0" err="1"/>
              <a:t>Perea</a:t>
            </a:r>
            <a:endParaRPr lang="en-US" sz="2000" dirty="0"/>
          </a:p>
          <a:p>
            <a:pPr lvl="1">
              <a:lnSpc>
                <a:spcPct val="90000"/>
              </a:lnSpc>
              <a:defRPr/>
            </a:pPr>
            <a:r>
              <a:rPr lang="en-US" sz="2000" dirty="0"/>
              <a:t>Stephanie Dameron</a:t>
            </a:r>
          </a:p>
          <a:p>
            <a:pPr lvl="1">
              <a:lnSpc>
                <a:spcPct val="90000"/>
              </a:lnSpc>
              <a:defRPr/>
            </a:pPr>
            <a:r>
              <a:rPr lang="en-US" sz="2000" dirty="0"/>
              <a:t>Rose Rivera</a:t>
            </a:r>
          </a:p>
          <a:p>
            <a:pPr lvl="1">
              <a:lnSpc>
                <a:spcPct val="90000"/>
              </a:lnSpc>
              <a:defRPr/>
            </a:pPr>
            <a:r>
              <a:rPr lang="en-US" sz="2000" dirty="0"/>
              <a:t>Marissa Castillo</a:t>
            </a:r>
          </a:p>
          <a:p>
            <a:pPr marL="457200" lvl="1" indent="0">
              <a:lnSpc>
                <a:spcPct val="90000"/>
              </a:lnSpc>
              <a:buNone/>
              <a:defRPr/>
            </a:pPr>
            <a:endParaRPr lang="en-US" sz="2000" dirty="0"/>
          </a:p>
          <a:p>
            <a:pPr marL="457200" lvl="1" indent="0">
              <a:lnSpc>
                <a:spcPct val="90000"/>
              </a:lnSpc>
              <a:buNone/>
              <a:defRPr/>
            </a:pPr>
            <a:r>
              <a:rPr lang="en-US" sz="2000" dirty="0"/>
              <a:t>Drug Lab Supervisor</a:t>
            </a:r>
          </a:p>
          <a:p>
            <a:pPr lvl="1">
              <a:lnSpc>
                <a:spcPct val="90000"/>
              </a:lnSpc>
              <a:defRPr/>
            </a:pPr>
            <a:r>
              <a:rPr lang="en-US" sz="2000" dirty="0"/>
              <a:t>Patricia Rodriguez</a:t>
            </a:r>
          </a:p>
          <a:p>
            <a:pPr marL="457200" lvl="1" indent="0">
              <a:lnSpc>
                <a:spcPct val="90000"/>
              </a:lnSpc>
              <a:buNone/>
              <a:defRPr/>
            </a:pPr>
            <a:endParaRPr lang="en-US" sz="2000" dirty="0"/>
          </a:p>
          <a:p>
            <a:pPr lvl="1" algn="ctr">
              <a:lnSpc>
                <a:spcPct val="90000"/>
              </a:lnSpc>
              <a:buNone/>
              <a:defRPr/>
            </a:pPr>
            <a:r>
              <a:rPr lang="en-US" sz="2000" dirty="0"/>
              <a:t>505-348-2734</a:t>
            </a:r>
          </a:p>
          <a:p>
            <a:pPr lvl="1" algn="ctr">
              <a:lnSpc>
                <a:spcPct val="90000"/>
              </a:lnSpc>
              <a:buNone/>
              <a:defRPr/>
            </a:pPr>
            <a:r>
              <a:rPr lang="en-US" sz="2000" dirty="0"/>
              <a:t>Email:  </a:t>
            </a:r>
            <a:r>
              <a:rPr lang="en-US" sz="2000" dirty="0">
                <a:hlinkClick r:id="rId2"/>
              </a:rPr>
              <a:t>nmppdb_Druglab@nmp.uscourts.gov</a:t>
            </a:r>
            <a:endParaRPr lang="en-US" sz="2000" dirty="0"/>
          </a:p>
          <a:p>
            <a:pPr lvl="1" algn="ctr">
              <a:lnSpc>
                <a:spcPct val="90000"/>
              </a:lnSpc>
              <a:buNone/>
              <a:defRPr/>
            </a:pPr>
            <a:r>
              <a:rPr lang="en-US" sz="2000" dirty="0"/>
              <a:t>Physical Address: 500 Gold Ave. SW, Suite 10226, Alb, NM 87109</a:t>
            </a:r>
          </a:p>
          <a:p>
            <a:pPr lvl="1" algn="ctr">
              <a:lnSpc>
                <a:spcPct val="90000"/>
              </a:lnSpc>
              <a:buNone/>
              <a:defRPr/>
            </a:pPr>
            <a:endParaRPr lang="en-US" sz="2000" dirty="0"/>
          </a:p>
          <a:p>
            <a:endParaRPr lang="en-US" dirty="0"/>
          </a:p>
        </p:txBody>
      </p:sp>
    </p:spTree>
    <p:extLst>
      <p:ext uri="{BB962C8B-B14F-4D97-AF65-F5344CB8AC3E}">
        <p14:creationId xmlns:p14="http://schemas.microsoft.com/office/powerpoint/2010/main" val="365869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2D45-B047-4ADE-9C77-4297AB155AFD}"/>
              </a:ext>
            </a:extLst>
          </p:cNvPr>
          <p:cNvSpPr>
            <a:spLocks noGrp="1"/>
          </p:cNvSpPr>
          <p:nvPr>
            <p:ph type="title"/>
          </p:nvPr>
        </p:nvSpPr>
        <p:spPr/>
        <p:txBody>
          <a:bodyPr/>
          <a:lstStyle/>
          <a:p>
            <a:r>
              <a:rPr lang="en-US" altLang="en-US" dirty="0"/>
              <a:t>Urine Collection- Step 1</a:t>
            </a:r>
            <a:endParaRPr lang="en-US" dirty="0"/>
          </a:p>
        </p:txBody>
      </p:sp>
      <p:sp>
        <p:nvSpPr>
          <p:cNvPr id="4" name="Content Placeholder 3">
            <a:extLst>
              <a:ext uri="{FF2B5EF4-FFF2-40B4-BE49-F238E27FC236}">
                <a16:creationId xmlns:a16="http://schemas.microsoft.com/office/drawing/2014/main" id="{85B1DF5B-46BA-442E-B7D2-43104E16D25B}"/>
              </a:ext>
            </a:extLst>
          </p:cNvPr>
          <p:cNvSpPr>
            <a:spLocks noGrp="1"/>
          </p:cNvSpPr>
          <p:nvPr>
            <p:ph sz="half" idx="2"/>
          </p:nvPr>
        </p:nvSpPr>
        <p:spPr/>
        <p:txBody>
          <a:bodyPr/>
          <a:lstStyle/>
          <a:p>
            <a:pPr>
              <a:lnSpc>
                <a:spcPct val="90000"/>
              </a:lnSpc>
              <a:defRPr/>
            </a:pPr>
            <a:r>
              <a:rPr lang="en-US" dirty="0"/>
              <a:t>The defendant/offender should be escorted from the waiting area to the collection area by the collector.</a:t>
            </a:r>
          </a:p>
          <a:p>
            <a:pPr>
              <a:lnSpc>
                <a:spcPct val="90000"/>
              </a:lnSpc>
              <a:defRPr/>
            </a:pPr>
            <a:r>
              <a:rPr lang="en-US" dirty="0"/>
              <a:t>Be cognizant of body language and potential efforts to conceal a “cheating” device.</a:t>
            </a:r>
          </a:p>
          <a:p>
            <a:pPr>
              <a:lnSpc>
                <a:spcPct val="90000"/>
              </a:lnSpc>
              <a:defRPr/>
            </a:pPr>
            <a:r>
              <a:rPr lang="en-US" dirty="0"/>
              <a:t>The collector and the client are the only people present in the collection area at this time. </a:t>
            </a:r>
            <a:r>
              <a:rPr lang="en-US" b="1" dirty="0"/>
              <a:t>Multiple collections should not occur at the same time.</a:t>
            </a:r>
          </a:p>
          <a:p>
            <a:endParaRPr lang="en-US" dirty="0"/>
          </a:p>
        </p:txBody>
      </p:sp>
      <p:pic>
        <p:nvPicPr>
          <p:cNvPr id="5" name="Picture 6" descr="MVC-001S">
            <a:extLst>
              <a:ext uri="{FF2B5EF4-FFF2-40B4-BE49-F238E27FC236}">
                <a16:creationId xmlns:a16="http://schemas.microsoft.com/office/drawing/2014/main" id="{5D5A8C6A-B6DB-4C47-9CD7-22AB9FAAD4C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471612" y="2011363"/>
            <a:ext cx="4597400" cy="34480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99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0F1D9-41E9-41A7-9FAE-AD2A69102476}"/>
              </a:ext>
            </a:extLst>
          </p:cNvPr>
          <p:cNvSpPr>
            <a:spLocks noGrp="1"/>
          </p:cNvSpPr>
          <p:nvPr>
            <p:ph type="title"/>
          </p:nvPr>
        </p:nvSpPr>
        <p:spPr/>
        <p:txBody>
          <a:bodyPr/>
          <a:lstStyle/>
          <a:p>
            <a:r>
              <a:rPr lang="en-US" altLang="en-US" dirty="0"/>
              <a:t>Urine Collection – Step 2</a:t>
            </a:r>
            <a:endParaRPr lang="en-US" dirty="0"/>
          </a:p>
        </p:txBody>
      </p:sp>
      <p:sp>
        <p:nvSpPr>
          <p:cNvPr id="3" name="Content Placeholder 2">
            <a:extLst>
              <a:ext uri="{FF2B5EF4-FFF2-40B4-BE49-F238E27FC236}">
                <a16:creationId xmlns:a16="http://schemas.microsoft.com/office/drawing/2014/main" id="{D7A2252D-E13E-4C18-8BCA-C9EA58BCDB69}"/>
              </a:ext>
            </a:extLst>
          </p:cNvPr>
          <p:cNvSpPr>
            <a:spLocks noGrp="1"/>
          </p:cNvSpPr>
          <p:nvPr>
            <p:ph sz="half" idx="1"/>
          </p:nvPr>
        </p:nvSpPr>
        <p:spPr/>
        <p:txBody>
          <a:bodyPr>
            <a:normAutofit fontScale="77500" lnSpcReduction="20000"/>
          </a:bodyPr>
          <a:lstStyle/>
          <a:p>
            <a:r>
              <a:rPr lang="en-US" altLang="en-US" sz="2800" dirty="0"/>
              <a:t>The collector shall obtain supplies from a </a:t>
            </a:r>
            <a:r>
              <a:rPr lang="en-US" altLang="en-US" sz="2800" b="1" u="sng" dirty="0"/>
              <a:t>secured area</a:t>
            </a:r>
            <a:r>
              <a:rPr lang="en-US" altLang="en-US" sz="2800" dirty="0"/>
              <a:t> in view of the defendant/offender.</a:t>
            </a:r>
          </a:p>
          <a:p>
            <a:r>
              <a:rPr lang="en-US" altLang="en-US" dirty="0"/>
              <a:t>Chain of Custody (COC) form </a:t>
            </a:r>
          </a:p>
          <a:p>
            <a:r>
              <a:rPr lang="en-US" altLang="en-US" dirty="0"/>
              <a:t>Specimen ID labels</a:t>
            </a:r>
          </a:p>
          <a:p>
            <a:r>
              <a:rPr lang="en-US" altLang="en-US" dirty="0"/>
              <a:t>Tamper-evident seals</a:t>
            </a:r>
          </a:p>
          <a:p>
            <a:r>
              <a:rPr lang="en-US" altLang="en-US" dirty="0"/>
              <a:t>Specimen bottles</a:t>
            </a:r>
          </a:p>
          <a:p>
            <a:r>
              <a:rPr lang="en-US" altLang="en-US" dirty="0"/>
              <a:t>Wide-mouthed cups</a:t>
            </a:r>
          </a:p>
          <a:p>
            <a:r>
              <a:rPr lang="en-US" altLang="en-US" dirty="0"/>
              <a:t>Tamper-evident bag</a:t>
            </a:r>
          </a:p>
          <a:p>
            <a:endParaRPr lang="en-US" dirty="0"/>
          </a:p>
        </p:txBody>
      </p:sp>
      <p:pic>
        <p:nvPicPr>
          <p:cNvPr id="5" name="Picture 9">
            <a:extLst>
              <a:ext uri="{FF2B5EF4-FFF2-40B4-BE49-F238E27FC236}">
                <a16:creationId xmlns:a16="http://schemas.microsoft.com/office/drawing/2014/main" id="{4F5B4EFA-DF29-4F2D-9693-22D06D4285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52034" y="2010878"/>
            <a:ext cx="4492635" cy="3369476"/>
          </a:xfrm>
        </p:spPr>
      </p:pic>
    </p:spTree>
    <p:extLst>
      <p:ext uri="{BB962C8B-B14F-4D97-AF65-F5344CB8AC3E}">
        <p14:creationId xmlns:p14="http://schemas.microsoft.com/office/powerpoint/2010/main" val="45915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026A-FE99-43FC-8D39-F922BFD30C4C}"/>
              </a:ext>
            </a:extLst>
          </p:cNvPr>
          <p:cNvSpPr>
            <a:spLocks noGrp="1"/>
          </p:cNvSpPr>
          <p:nvPr>
            <p:ph type="title"/>
          </p:nvPr>
        </p:nvSpPr>
        <p:spPr/>
        <p:txBody>
          <a:bodyPr/>
          <a:lstStyle/>
          <a:p>
            <a:r>
              <a:rPr lang="en-US" altLang="en-US" dirty="0"/>
              <a:t>Urine Collection – Step 3</a:t>
            </a:r>
            <a:endParaRPr lang="en-US" dirty="0"/>
          </a:p>
        </p:txBody>
      </p:sp>
      <p:sp>
        <p:nvSpPr>
          <p:cNvPr id="4" name="Content Placeholder 3">
            <a:extLst>
              <a:ext uri="{FF2B5EF4-FFF2-40B4-BE49-F238E27FC236}">
                <a16:creationId xmlns:a16="http://schemas.microsoft.com/office/drawing/2014/main" id="{1F8EEC23-75F2-47E0-93E7-6CF1C975195D}"/>
              </a:ext>
            </a:extLst>
          </p:cNvPr>
          <p:cNvSpPr>
            <a:spLocks noGrp="1"/>
          </p:cNvSpPr>
          <p:nvPr>
            <p:ph sz="half" idx="2"/>
          </p:nvPr>
        </p:nvSpPr>
        <p:spPr/>
        <p:txBody>
          <a:bodyPr>
            <a:normAutofit fontScale="92500" lnSpcReduction="20000"/>
          </a:bodyPr>
          <a:lstStyle/>
          <a:p>
            <a:r>
              <a:rPr lang="en-US" altLang="en-US" dirty="0"/>
              <a:t>The </a:t>
            </a:r>
            <a:r>
              <a:rPr lang="en-US" altLang="en-US" b="1" u="sng" dirty="0"/>
              <a:t>collector</a:t>
            </a:r>
            <a:r>
              <a:rPr lang="en-US" altLang="en-US" dirty="0"/>
              <a:t> fills out the top portion of the COC form (Client’s legal court name, DOB, PACTS number, supervising officer, collection date/time, and medications).</a:t>
            </a:r>
          </a:p>
          <a:p>
            <a:r>
              <a:rPr lang="en-US" altLang="en-US" dirty="0"/>
              <a:t>Client information will be provided on Prob45 or other forms provided to the vendor</a:t>
            </a:r>
          </a:p>
          <a:p>
            <a:r>
              <a:rPr lang="en-US" altLang="en-US" dirty="0"/>
              <a:t>Have client initial next to medications and admitted drug use section</a:t>
            </a:r>
          </a:p>
          <a:p>
            <a:endParaRPr lang="en-US" dirty="0"/>
          </a:p>
        </p:txBody>
      </p:sp>
      <p:pic>
        <p:nvPicPr>
          <p:cNvPr id="6" name="Picture 8" descr="MVC-001S">
            <a:extLst>
              <a:ext uri="{FF2B5EF4-FFF2-40B4-BE49-F238E27FC236}">
                <a16:creationId xmlns:a16="http://schemas.microsoft.com/office/drawing/2014/main" id="{03C6CCCB-9EB2-44E9-9F85-F0FA8F48840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77294" y="2011363"/>
            <a:ext cx="2586037" cy="3448050"/>
          </a:xfrm>
        </p:spPr>
      </p:pic>
    </p:spTree>
    <p:extLst>
      <p:ext uri="{BB962C8B-B14F-4D97-AF65-F5344CB8AC3E}">
        <p14:creationId xmlns:p14="http://schemas.microsoft.com/office/powerpoint/2010/main" val="404303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EC43-F4A8-4406-9669-944E45BD5C64}"/>
              </a:ext>
            </a:extLst>
          </p:cNvPr>
          <p:cNvSpPr>
            <a:spLocks noGrp="1"/>
          </p:cNvSpPr>
          <p:nvPr>
            <p:ph type="title"/>
          </p:nvPr>
        </p:nvSpPr>
        <p:spPr/>
        <p:txBody>
          <a:bodyPr/>
          <a:lstStyle/>
          <a:p>
            <a:r>
              <a:rPr lang="en-US" altLang="en-US" dirty="0"/>
              <a:t>Urine Collection – Step 4</a:t>
            </a:r>
            <a:endParaRPr lang="en-US" dirty="0"/>
          </a:p>
        </p:txBody>
      </p:sp>
      <p:sp>
        <p:nvSpPr>
          <p:cNvPr id="3" name="Content Placeholder 2">
            <a:extLst>
              <a:ext uri="{FF2B5EF4-FFF2-40B4-BE49-F238E27FC236}">
                <a16:creationId xmlns:a16="http://schemas.microsoft.com/office/drawing/2014/main" id="{854BD0B2-CAF8-4E97-856D-08BEDA92C3A6}"/>
              </a:ext>
            </a:extLst>
          </p:cNvPr>
          <p:cNvSpPr>
            <a:spLocks noGrp="1"/>
          </p:cNvSpPr>
          <p:nvPr>
            <p:ph sz="half" idx="1"/>
          </p:nvPr>
        </p:nvSpPr>
        <p:spPr/>
        <p:txBody>
          <a:bodyPr/>
          <a:lstStyle/>
          <a:p>
            <a:pPr marL="0" indent="0" algn="ctr">
              <a:lnSpc>
                <a:spcPct val="90000"/>
              </a:lnSpc>
              <a:buNone/>
            </a:pPr>
            <a:r>
              <a:rPr lang="en-US" altLang="en-US" b="1" dirty="0"/>
              <a:t>Before urine is collected</a:t>
            </a:r>
          </a:p>
          <a:p>
            <a:pPr>
              <a:lnSpc>
                <a:spcPct val="90000"/>
              </a:lnSpc>
            </a:pPr>
            <a:r>
              <a:rPr lang="en-US" altLang="en-US" dirty="0"/>
              <a:t>The </a:t>
            </a:r>
            <a:r>
              <a:rPr lang="en-US" altLang="en-US" b="1" dirty="0"/>
              <a:t>client</a:t>
            </a:r>
            <a:r>
              <a:rPr lang="en-US" altLang="en-US" dirty="0"/>
              <a:t> signs a specimen ID label.</a:t>
            </a:r>
          </a:p>
          <a:p>
            <a:pPr>
              <a:lnSpc>
                <a:spcPct val="90000"/>
              </a:lnSpc>
            </a:pPr>
            <a:r>
              <a:rPr lang="en-US" altLang="en-US" dirty="0"/>
              <a:t>The </a:t>
            </a:r>
            <a:r>
              <a:rPr lang="en-US" altLang="en-US" b="1" dirty="0"/>
              <a:t>client</a:t>
            </a:r>
            <a:r>
              <a:rPr lang="en-US" altLang="en-US" dirty="0"/>
              <a:t> affixes the </a:t>
            </a:r>
            <a:r>
              <a:rPr lang="en-US" altLang="en-US" b="1" dirty="0"/>
              <a:t>signed</a:t>
            </a:r>
            <a:r>
              <a:rPr lang="en-US" altLang="en-US" dirty="0"/>
              <a:t> specimen ID label to the bottle and affixes the </a:t>
            </a:r>
            <a:r>
              <a:rPr lang="en-US" altLang="en-US" b="1" u="sng" dirty="0"/>
              <a:t>matching</a:t>
            </a:r>
            <a:r>
              <a:rPr lang="en-US" altLang="en-US" b="1" dirty="0"/>
              <a:t> </a:t>
            </a:r>
            <a:r>
              <a:rPr lang="en-US" altLang="en-US" dirty="0"/>
              <a:t>specimen ID label to the COC form. </a:t>
            </a:r>
          </a:p>
          <a:p>
            <a:pPr>
              <a:lnSpc>
                <a:spcPct val="90000"/>
              </a:lnSpc>
            </a:pPr>
            <a:r>
              <a:rPr lang="en-US" altLang="en-US" dirty="0"/>
              <a:t>Affix label to bottle BEFORE going into the bathroom to ensure bottle mix-up does not occur</a:t>
            </a:r>
          </a:p>
          <a:p>
            <a:endParaRPr lang="en-US" dirty="0"/>
          </a:p>
        </p:txBody>
      </p:sp>
      <p:pic>
        <p:nvPicPr>
          <p:cNvPr id="5" name="Picture 8" descr="MVC-001S">
            <a:extLst>
              <a:ext uri="{FF2B5EF4-FFF2-40B4-BE49-F238E27FC236}">
                <a16:creationId xmlns:a16="http://schemas.microsoft.com/office/drawing/2014/main" id="{32E9542A-0783-4699-8D5B-1B1F1E4407B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41546" y="2017713"/>
            <a:ext cx="4588933" cy="3441700"/>
          </a:xfrm>
        </p:spPr>
      </p:pic>
    </p:spTree>
    <p:extLst>
      <p:ext uri="{BB962C8B-B14F-4D97-AF65-F5344CB8AC3E}">
        <p14:creationId xmlns:p14="http://schemas.microsoft.com/office/powerpoint/2010/main" val="211741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15BF-D212-401B-ACC8-10B6997F08FC}"/>
              </a:ext>
            </a:extLst>
          </p:cNvPr>
          <p:cNvSpPr>
            <a:spLocks noGrp="1"/>
          </p:cNvSpPr>
          <p:nvPr>
            <p:ph type="title"/>
          </p:nvPr>
        </p:nvSpPr>
        <p:spPr/>
        <p:txBody>
          <a:bodyPr/>
          <a:lstStyle/>
          <a:p>
            <a:r>
              <a:rPr lang="en-US" altLang="en-US" dirty="0"/>
              <a:t>Urine Collection- Step 5</a:t>
            </a:r>
            <a:endParaRPr lang="en-US" dirty="0"/>
          </a:p>
        </p:txBody>
      </p:sp>
      <p:sp>
        <p:nvSpPr>
          <p:cNvPr id="4" name="Content Placeholder 3">
            <a:extLst>
              <a:ext uri="{FF2B5EF4-FFF2-40B4-BE49-F238E27FC236}">
                <a16:creationId xmlns:a16="http://schemas.microsoft.com/office/drawing/2014/main" id="{56D5A868-C156-4FF1-A58F-74F837316744}"/>
              </a:ext>
            </a:extLst>
          </p:cNvPr>
          <p:cNvSpPr>
            <a:spLocks noGrp="1"/>
          </p:cNvSpPr>
          <p:nvPr>
            <p:ph sz="half" idx="2"/>
          </p:nvPr>
        </p:nvSpPr>
        <p:spPr/>
        <p:txBody>
          <a:bodyPr/>
          <a:lstStyle/>
          <a:p>
            <a:r>
              <a:rPr lang="en-US" dirty="0"/>
              <a:t>The </a:t>
            </a:r>
            <a:r>
              <a:rPr lang="en-US" b="1" dirty="0"/>
              <a:t>collector </a:t>
            </a:r>
            <a:r>
              <a:rPr lang="en-US" dirty="0"/>
              <a:t>maintains control of all supplies and escorts the defendant into the restroom.</a:t>
            </a:r>
          </a:p>
          <a:p>
            <a:endParaRPr lang="en-US" dirty="0"/>
          </a:p>
        </p:txBody>
      </p:sp>
      <p:pic>
        <p:nvPicPr>
          <p:cNvPr id="5" name="Content Placeholder 4" descr="MVC-002S">
            <a:extLst>
              <a:ext uri="{FF2B5EF4-FFF2-40B4-BE49-F238E27FC236}">
                <a16:creationId xmlns:a16="http://schemas.microsoft.com/office/drawing/2014/main" id="{2C8907F5-82DA-4219-9025-A992AD320E7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71612" y="2011363"/>
            <a:ext cx="4597400" cy="34480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308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682B-4478-4647-A5D0-85C9F62EA3E3}"/>
              </a:ext>
            </a:extLst>
          </p:cNvPr>
          <p:cNvSpPr>
            <a:spLocks noGrp="1"/>
          </p:cNvSpPr>
          <p:nvPr>
            <p:ph type="title"/>
          </p:nvPr>
        </p:nvSpPr>
        <p:spPr/>
        <p:txBody>
          <a:bodyPr/>
          <a:lstStyle/>
          <a:p>
            <a:r>
              <a:rPr lang="en-US" altLang="en-US" dirty="0"/>
              <a:t>Urine Collection- Step 6</a:t>
            </a:r>
            <a:endParaRPr lang="en-US" dirty="0"/>
          </a:p>
        </p:txBody>
      </p:sp>
      <p:sp>
        <p:nvSpPr>
          <p:cNvPr id="4" name="Content Placeholder 3">
            <a:extLst>
              <a:ext uri="{FF2B5EF4-FFF2-40B4-BE49-F238E27FC236}">
                <a16:creationId xmlns:a16="http://schemas.microsoft.com/office/drawing/2014/main" id="{A9CA8F8F-1430-4CF2-8765-2D22011115B6}"/>
              </a:ext>
            </a:extLst>
          </p:cNvPr>
          <p:cNvSpPr>
            <a:spLocks noGrp="1"/>
          </p:cNvSpPr>
          <p:nvPr>
            <p:ph sz="half" idx="2"/>
          </p:nvPr>
        </p:nvSpPr>
        <p:spPr/>
        <p:txBody>
          <a:bodyPr>
            <a:normAutofit fontScale="92500" lnSpcReduction="20000"/>
          </a:bodyPr>
          <a:lstStyle/>
          <a:p>
            <a:r>
              <a:rPr lang="en-US" altLang="en-US" dirty="0"/>
              <a:t>Ask the Client to remove any bulky (concealing) clothing, and to roll up sleeves so that wrists/forearms are in clear view.</a:t>
            </a:r>
          </a:p>
          <a:p>
            <a:r>
              <a:rPr lang="en-US" altLang="en-US" dirty="0"/>
              <a:t>It may be necessary to have client adjust clothing in order to adequately determine that a device is not being concealed on his/her body.</a:t>
            </a:r>
          </a:p>
          <a:p>
            <a:r>
              <a:rPr lang="en-US" altLang="en-US" dirty="0"/>
              <a:t>Do not allow clients to carry in any items such as purses and phones</a:t>
            </a:r>
          </a:p>
          <a:p>
            <a:endParaRPr lang="en-US" dirty="0"/>
          </a:p>
        </p:txBody>
      </p:sp>
      <p:pic>
        <p:nvPicPr>
          <p:cNvPr id="5" name="Content Placeholder 4" descr="MVC-003S">
            <a:extLst>
              <a:ext uri="{FF2B5EF4-FFF2-40B4-BE49-F238E27FC236}">
                <a16:creationId xmlns:a16="http://schemas.microsoft.com/office/drawing/2014/main" id="{0552283B-C18E-430F-997C-BBFC6EE67EC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71612" y="2011363"/>
            <a:ext cx="4597400" cy="34480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18174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259</TotalTime>
  <Words>1859</Words>
  <Application>Microsoft Office PowerPoint</Application>
  <PresentationFormat>Widescreen</PresentationFormat>
  <Paragraphs>172</Paragraphs>
  <Slides>35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Bell MT</vt:lpstr>
      <vt:lpstr>Gill Sans MT</vt:lpstr>
      <vt:lpstr>Wingdings</vt:lpstr>
      <vt:lpstr>Gallery</vt:lpstr>
      <vt:lpstr>Document</vt:lpstr>
      <vt:lpstr>Urine Collection and Chain of Custody Procedures</vt:lpstr>
      <vt:lpstr>Importance of Observed Collection</vt:lpstr>
      <vt:lpstr>Collector Certification</vt:lpstr>
      <vt:lpstr>Urine Collection- Step 1</vt:lpstr>
      <vt:lpstr>Urine Collection – Step 2</vt:lpstr>
      <vt:lpstr>Urine Collection – Step 3</vt:lpstr>
      <vt:lpstr>Urine Collection – Step 4</vt:lpstr>
      <vt:lpstr>Urine Collection- Step 5</vt:lpstr>
      <vt:lpstr>Urine Collection- Step 6</vt:lpstr>
      <vt:lpstr>Urine Collection- Step 7</vt:lpstr>
      <vt:lpstr>Urine Collection- Step 8</vt:lpstr>
      <vt:lpstr>Urine Collection- Female</vt:lpstr>
      <vt:lpstr>Urine Collection- Female</vt:lpstr>
      <vt:lpstr>Urine Collection- Step 8</vt:lpstr>
      <vt:lpstr>Urine Collection- Step 9</vt:lpstr>
      <vt:lpstr>Urine Collection- Step 10</vt:lpstr>
      <vt:lpstr>Urine Collection – Step 10 (Continued)</vt:lpstr>
      <vt:lpstr>Urine Collection – Step 10 (Continued)</vt:lpstr>
      <vt:lpstr>After urine has been collected</vt:lpstr>
      <vt:lpstr>Urine Collection – Step 13</vt:lpstr>
      <vt:lpstr>Urine Collection – Step 13 (Continued)</vt:lpstr>
      <vt:lpstr>Urine Collection-Step 14</vt:lpstr>
      <vt:lpstr>DILUTE URINE</vt:lpstr>
      <vt:lpstr>storage and delivery</vt:lpstr>
      <vt:lpstr>Storage and delivery</vt:lpstr>
      <vt:lpstr>Stalling &amp; Subsequent Attempts</vt:lpstr>
      <vt:lpstr>Failure to Provide</vt:lpstr>
      <vt:lpstr>Supplies </vt:lpstr>
      <vt:lpstr>Common “no tests” or rejected samples</vt:lpstr>
      <vt:lpstr>No Tests</vt:lpstr>
      <vt:lpstr>PowerPoint Presentation</vt:lpstr>
      <vt:lpstr>Correctable errors (detected in presence of defendant)</vt:lpstr>
      <vt:lpstr>POP QUIZ</vt:lpstr>
      <vt:lpstr>POP QUIZ</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 Collection and Chain of Custody Procedures</dc:title>
  <dc:creator>Stephanie Dameron</dc:creator>
  <cp:lastModifiedBy>Nicole Brown</cp:lastModifiedBy>
  <cp:revision>11</cp:revision>
  <dcterms:created xsi:type="dcterms:W3CDTF">2019-08-13T18:33:32Z</dcterms:created>
  <dcterms:modified xsi:type="dcterms:W3CDTF">2024-03-05T20:31:38Z</dcterms:modified>
</cp:coreProperties>
</file>